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5"/>
  </p:notesMasterIdLst>
  <p:handoutMasterIdLst>
    <p:handoutMasterId r:id="rId66"/>
  </p:handoutMasterIdLst>
  <p:sldIdLst>
    <p:sldId id="1465" r:id="rId2"/>
    <p:sldId id="1474" r:id="rId3"/>
    <p:sldId id="1475" r:id="rId4"/>
    <p:sldId id="1487" r:id="rId5"/>
    <p:sldId id="1491" r:id="rId6"/>
    <p:sldId id="1492" r:id="rId7"/>
    <p:sldId id="1493" r:id="rId8"/>
    <p:sldId id="1543" r:id="rId9"/>
    <p:sldId id="1544" r:id="rId10"/>
    <p:sldId id="1545" r:id="rId11"/>
    <p:sldId id="1551" r:id="rId12"/>
    <p:sldId id="1549" r:id="rId13"/>
    <p:sldId id="1546" r:id="rId14"/>
    <p:sldId id="1552" r:id="rId15"/>
    <p:sldId id="1553" r:id="rId16"/>
    <p:sldId id="1570" r:id="rId17"/>
    <p:sldId id="1588" r:id="rId18"/>
    <p:sldId id="1587" r:id="rId19"/>
    <p:sldId id="1569" r:id="rId20"/>
    <p:sldId id="1567" r:id="rId21"/>
    <p:sldId id="1571" r:id="rId22"/>
    <p:sldId id="1555" r:id="rId23"/>
    <p:sldId id="1556" r:id="rId24"/>
    <p:sldId id="1557" r:id="rId25"/>
    <p:sldId id="1558" r:id="rId26"/>
    <p:sldId id="1547" r:id="rId27"/>
    <p:sldId id="1559" r:id="rId28"/>
    <p:sldId id="1591" r:id="rId29"/>
    <p:sldId id="1503" r:id="rId30"/>
    <p:sldId id="1500" r:id="rId31"/>
    <p:sldId id="1501" r:id="rId32"/>
    <p:sldId id="1504" r:id="rId33"/>
    <p:sldId id="1560" r:id="rId34"/>
    <p:sldId id="1583" r:id="rId35"/>
    <p:sldId id="1576" r:id="rId36"/>
    <p:sldId id="1577" r:id="rId37"/>
    <p:sldId id="1578" r:id="rId38"/>
    <p:sldId id="1579" r:id="rId39"/>
    <p:sldId id="1580" r:id="rId40"/>
    <p:sldId id="1581" r:id="rId41"/>
    <p:sldId id="1582" r:id="rId42"/>
    <p:sldId id="1594" r:id="rId43"/>
    <p:sldId id="1595" r:id="rId44"/>
    <p:sldId id="1600" r:id="rId45"/>
    <p:sldId id="1601" r:id="rId46"/>
    <p:sldId id="1602" r:id="rId47"/>
    <p:sldId id="1528" r:id="rId48"/>
    <p:sldId id="1527" r:id="rId49"/>
    <p:sldId id="1572" r:id="rId50"/>
    <p:sldId id="1573" r:id="rId51"/>
    <p:sldId id="1589" r:id="rId52"/>
    <p:sldId id="1574" r:id="rId53"/>
    <p:sldId id="1530" r:id="rId54"/>
    <p:sldId id="1533" r:id="rId55"/>
    <p:sldId id="1537" r:id="rId56"/>
    <p:sldId id="1575" r:id="rId57"/>
    <p:sldId id="1538" r:id="rId58"/>
    <p:sldId id="1536" r:id="rId59"/>
    <p:sldId id="1585" r:id="rId60"/>
    <p:sldId id="1586" r:id="rId61"/>
    <p:sldId id="1584" r:id="rId62"/>
    <p:sldId id="1593" r:id="rId63"/>
    <p:sldId id="1590" r:id="rId64"/>
  </p:sldIdLst>
  <p:sldSz cx="9144000" cy="6858000" type="letter"/>
  <p:notesSz cx="6858000" cy="9144000"/>
  <p:defaultTextStyle>
    <a:defPPr>
      <a:defRPr lang="en-US"/>
    </a:defPPr>
    <a:lvl1pPr algn="ctr" rtl="0" fontAlgn="base">
      <a:spcBef>
        <a:spcPct val="50000"/>
      </a:spcBef>
      <a:spcAft>
        <a:spcPct val="0"/>
      </a:spcAft>
      <a:defRPr sz="1600" b="1" kern="1200">
        <a:solidFill>
          <a:schemeClr val="tx1"/>
        </a:solidFill>
        <a:latin typeface="Arial" charset="0"/>
        <a:ea typeface="+mn-ea"/>
        <a:cs typeface="+mn-cs"/>
      </a:defRPr>
    </a:lvl1pPr>
    <a:lvl2pPr marL="457200" algn="ctr" rtl="0" fontAlgn="base">
      <a:spcBef>
        <a:spcPct val="50000"/>
      </a:spcBef>
      <a:spcAft>
        <a:spcPct val="0"/>
      </a:spcAft>
      <a:defRPr sz="1600" b="1" kern="1200">
        <a:solidFill>
          <a:schemeClr val="tx1"/>
        </a:solidFill>
        <a:latin typeface="Arial" charset="0"/>
        <a:ea typeface="+mn-ea"/>
        <a:cs typeface="+mn-cs"/>
      </a:defRPr>
    </a:lvl2pPr>
    <a:lvl3pPr marL="914400" algn="ctr" rtl="0" fontAlgn="base">
      <a:spcBef>
        <a:spcPct val="50000"/>
      </a:spcBef>
      <a:spcAft>
        <a:spcPct val="0"/>
      </a:spcAft>
      <a:defRPr sz="1600" b="1" kern="1200">
        <a:solidFill>
          <a:schemeClr val="tx1"/>
        </a:solidFill>
        <a:latin typeface="Arial" charset="0"/>
        <a:ea typeface="+mn-ea"/>
        <a:cs typeface="+mn-cs"/>
      </a:defRPr>
    </a:lvl3pPr>
    <a:lvl4pPr marL="1371600" algn="ctr" rtl="0" fontAlgn="base">
      <a:spcBef>
        <a:spcPct val="50000"/>
      </a:spcBef>
      <a:spcAft>
        <a:spcPct val="0"/>
      </a:spcAft>
      <a:defRPr sz="1600" b="1" kern="1200">
        <a:solidFill>
          <a:schemeClr val="tx1"/>
        </a:solidFill>
        <a:latin typeface="Arial" charset="0"/>
        <a:ea typeface="+mn-ea"/>
        <a:cs typeface="+mn-cs"/>
      </a:defRPr>
    </a:lvl4pPr>
    <a:lvl5pPr marL="1828800" algn="ctr" rtl="0" fontAlgn="base">
      <a:spcBef>
        <a:spcPct val="5000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60">
          <p15:clr>
            <a:srgbClr val="A4A3A4"/>
          </p15:clr>
        </p15:guide>
        <p15:guide id="2" pos="3681">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000078"/>
    <a:srgbClr val="FB012B"/>
    <a:srgbClr val="00DEC9"/>
    <a:srgbClr val="C0C0C0"/>
    <a:srgbClr val="DDDDDD"/>
    <a:srgbClr val="DAE3F6"/>
    <a:srgbClr val="2D69B5"/>
    <a:srgbClr val="2D7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9712" autoAdjust="0"/>
  </p:normalViewPr>
  <p:slideViewPr>
    <p:cSldViewPr snapToGrid="0">
      <p:cViewPr varScale="1">
        <p:scale>
          <a:sx n="64" d="100"/>
          <a:sy n="64" d="100"/>
        </p:scale>
        <p:origin x="1166" y="67"/>
      </p:cViewPr>
      <p:guideLst>
        <p:guide orient="horz" pos="260"/>
        <p:guide pos="368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p:scale>
          <a:sx n="66" d="100"/>
          <a:sy n="66" d="100"/>
        </p:scale>
        <p:origin x="-3336" y="-210"/>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6.wmf"/><Relationship Id="rId3" Type="http://schemas.openxmlformats.org/officeDocument/2006/relationships/image" Target="../media/image17.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3.wmf"/><Relationship Id="rId1" Type="http://schemas.openxmlformats.org/officeDocument/2006/relationships/image" Target="../media/image30.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27.wmf"/><Relationship Id="rId9"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1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4.wmf"/><Relationship Id="rId1" Type="http://schemas.openxmlformats.org/officeDocument/2006/relationships/image" Target="../media/image1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wmf"/><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45.wmf"/><Relationship Id="rId7" Type="http://schemas.openxmlformats.org/officeDocument/2006/relationships/image" Target="../media/image50.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49.wmf"/><Relationship Id="rId5" Type="http://schemas.openxmlformats.org/officeDocument/2006/relationships/image" Target="../media/image79.wmf"/><Relationship Id="rId4"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12" Type="http://schemas.openxmlformats.org/officeDocument/2006/relationships/image" Target="../media/image27.wmf"/><Relationship Id="rId2" Type="http://schemas.openxmlformats.org/officeDocument/2006/relationships/image" Target="../media/image17.wmf"/><Relationship Id="rId1" Type="http://schemas.openxmlformats.org/officeDocument/2006/relationships/image" Target="../media/image13.wmf"/><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6.wmf"/><Relationship Id="rId3" Type="http://schemas.openxmlformats.org/officeDocument/2006/relationships/image" Target="../media/image17.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3.wmf"/><Relationship Id="rId1" Type="http://schemas.openxmlformats.org/officeDocument/2006/relationships/image" Target="../media/image28.w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27.wmf"/><Relationship Id="rId9"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fld id="{7DAC715B-6E1C-4765-B744-169DA56FED1F}" type="datetime1">
              <a:rPr lang="en-US"/>
              <a:pPr/>
              <a:t>9/19/2022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fld id="{0789A310-CE5C-438D-A5BD-CFDAA13B964A}" type="slidenum">
              <a:rPr lang="en-US"/>
              <a:pPr/>
              <a:t>‹#›</a:t>
            </a:fld>
            <a:endParaRPr lang="en-US"/>
          </a:p>
        </p:txBody>
      </p:sp>
    </p:spTree>
    <p:extLst>
      <p:ext uri="{BB962C8B-B14F-4D97-AF65-F5344CB8AC3E}">
        <p14:creationId xmlns:p14="http://schemas.microsoft.com/office/powerpoint/2010/main" val="3828468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fld id="{A632184F-773D-4000-A826-9242D715C55D}" type="slidenum">
              <a:rPr lang="en-US"/>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endParaRPr lang="en-US"/>
          </a:p>
        </p:txBody>
      </p:sp>
      <p:sp>
        <p:nvSpPr>
          <p:cNvPr id="5139"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a:effectLst/>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1947213502"/>
      </p:ext>
    </p:extLst>
  </p:cSld>
  <p:clrMap bg1="lt1" tx1="dk1" bg2="lt2" tx2="dk2" accent1="accent1" accent2="accent2" accent3="accent3" accent4="accent4" accent5="accent5" accent6="accent6" hlink="hlink" folHlink="folHlink"/>
  <p:notesStyle>
    <a:lvl1pPr algn="l" rtl="0" fontAlgn="base">
      <a:lnSpc>
        <a:spcPct val="90000"/>
      </a:lnSpc>
      <a:spcBef>
        <a:spcPct val="30000"/>
      </a:spcBef>
      <a:spcAft>
        <a:spcPct val="0"/>
      </a:spcAft>
      <a:defRPr sz="1600" b="1" kern="1200">
        <a:solidFill>
          <a:schemeClr val="tx1"/>
        </a:solidFill>
        <a:latin typeface="Arial" charset="0"/>
        <a:ea typeface="+mn-ea"/>
        <a:cs typeface="+mn-cs"/>
      </a:defRPr>
    </a:lvl1pPr>
    <a:lvl2pPr marL="190500" algn="l" rtl="0" fontAlgn="base">
      <a:spcBef>
        <a:spcPct val="30000"/>
      </a:spcBef>
      <a:spcAft>
        <a:spcPct val="0"/>
      </a:spcAft>
      <a:defRPr sz="1200" kern="1200">
        <a:solidFill>
          <a:schemeClr val="tx1"/>
        </a:solidFill>
        <a:latin typeface="Times New Roman" pitchFamily="18" charset="0"/>
        <a:ea typeface="+mn-ea"/>
        <a:cs typeface="+mn-cs"/>
      </a:defRPr>
    </a:lvl2pPr>
    <a:lvl3pPr marL="381000" algn="l" rtl="0" fontAlgn="base">
      <a:spcBef>
        <a:spcPct val="30000"/>
      </a:spcBef>
      <a:spcAft>
        <a:spcPct val="0"/>
      </a:spcAft>
      <a:defRPr sz="1200" kern="1200">
        <a:solidFill>
          <a:schemeClr val="tx1"/>
        </a:solidFill>
        <a:latin typeface="Times New Roman" pitchFamily="18" charset="0"/>
        <a:ea typeface="+mn-ea"/>
        <a:cs typeface="+mn-cs"/>
      </a:defRPr>
    </a:lvl3pPr>
    <a:lvl4pPr marL="571500" algn="l" rtl="0" fontAlgn="base">
      <a:spcBef>
        <a:spcPct val="30000"/>
      </a:spcBef>
      <a:spcAft>
        <a:spcPct val="0"/>
      </a:spcAft>
      <a:defRPr sz="1200" kern="1200">
        <a:solidFill>
          <a:schemeClr val="tx1"/>
        </a:solidFill>
        <a:latin typeface="Times New Roman" pitchFamily="18" charset="0"/>
        <a:ea typeface="+mn-ea"/>
        <a:cs typeface="+mn-cs"/>
      </a:defRPr>
    </a:lvl4pPr>
    <a:lvl5pPr marL="7620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6099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2</a:t>
            </a:fld>
            <a:endParaRPr lang="en-US" dirty="0"/>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dirty="0"/>
              <a:t>This concept actually stems from John </a:t>
            </a:r>
            <a:r>
              <a:rPr lang="en-US" sz="1200" b="0" dirty="0" err="1"/>
              <a:t>Hagel's</a:t>
            </a:r>
            <a:r>
              <a:rPr lang="en-US" sz="1200" b="0"/>
              <a:t>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99348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3</a:t>
            </a:fld>
            <a:endParaRPr lang="en-US" dirty="0"/>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dirty="0"/>
              <a:t>This concept actually stems from John </a:t>
            </a:r>
            <a:r>
              <a:rPr lang="en-US" sz="1200" b="0" dirty="0" err="1"/>
              <a:t>Hagel's</a:t>
            </a:r>
            <a:r>
              <a:rPr lang="en-US" sz="1200" b="0"/>
              <a:t>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3922881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356" name="Picture 1068" descr="McK_logotype_pos_black_small"/>
          <p:cNvPicPr>
            <a:picLocks noChangeAspect="1" noChangeArrowheads="1"/>
          </p:cNvPicPr>
          <p:nvPr userDrawn="1"/>
        </p:nvPicPr>
        <p:blipFill>
          <a:blip r:embed="rId3" cstate="print"/>
          <a:srcRect/>
          <a:stretch>
            <a:fillRect/>
          </a:stretch>
        </p:blipFill>
        <p:spPr bwMode="auto">
          <a:xfrm>
            <a:off x="6388100" y="576263"/>
            <a:ext cx="2054225" cy="225425"/>
          </a:xfrm>
          <a:prstGeom prst="rect">
            <a:avLst/>
          </a:prstGeom>
          <a:noFill/>
        </p:spPr>
      </p:pic>
      <p:sp>
        <p:nvSpPr>
          <p:cNvPr id="13316" name="doc id"/>
          <p:cNvSpPr>
            <a:spLocks noGrp="1" noChangeArrowheads="1"/>
          </p:cNvSpPr>
          <p:nvPr>
            <p:ph type="ftr" sz="quarter" idx="3"/>
          </p:nvPr>
        </p:nvSpPr>
        <p:spPr/>
        <p:txBody>
          <a:bodyPr/>
          <a:lstStyle>
            <a:lvl1pPr>
              <a:defRPr/>
            </a:lvl1pPr>
          </a:lstStyle>
          <a:p>
            <a:endParaRPr lang="de-DE"/>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grpSp>
        <p:nvGrpSpPr>
          <p:cNvPr id="13354" name="McK Title Elements"/>
          <p:cNvGrpSpPr>
            <a:grpSpLocks/>
          </p:cNvGrpSpPr>
          <p:nvPr/>
        </p:nvGrpSpPr>
        <p:grpSpPr bwMode="auto">
          <a:xfrm>
            <a:off x="2693988" y="2182813"/>
            <a:ext cx="5129212" cy="4602162"/>
            <a:chOff x="1663" y="1348"/>
            <a:chExt cx="3167" cy="2841"/>
          </a:xfrm>
        </p:grpSpPr>
        <p:sp>
          <p:nvSpPr>
            <p:cNvPr id="13331"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VERTRAULICH</a:t>
              </a:r>
            </a:p>
          </p:txBody>
        </p:sp>
        <p:sp>
          <p:nvSpPr>
            <p:cNvPr id="13332" name="McK Document" hidden="1"/>
            <p:cNvSpPr txBox="1">
              <a:spLocks noChangeArrowheads="1"/>
            </p:cNvSpPr>
            <p:nvPr userDrawn="1"/>
          </p:nvSpPr>
          <p:spPr bwMode="auto">
            <a:xfrm>
              <a:off x="1663" y="3049"/>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Dokument</a:t>
              </a:r>
            </a:p>
          </p:txBody>
        </p:sp>
        <p:sp>
          <p:nvSpPr>
            <p:cNvPr id="13333"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Date</a:t>
              </a:r>
            </a:p>
          </p:txBody>
        </p:sp>
        <p:sp>
          <p:nvSpPr>
            <p:cNvPr id="13334"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algn="l" defTabSz="820738" eaLnBrk="0" hangingPunct="0">
                <a:spcBef>
                  <a:spcPct val="0"/>
                </a:spcBef>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3348" name="Rectangle 1060"/>
          <p:cNvSpPr>
            <a:spLocks noChangeArrowheads="1"/>
          </p:cNvSpPr>
          <p:nvPr userDrawn="1"/>
        </p:nvSpPr>
        <p:spPr bwMode="auto">
          <a:xfrm>
            <a:off x="6388100" y="933450"/>
            <a:ext cx="1419225" cy="138113"/>
          </a:xfrm>
          <a:prstGeom prst="rect">
            <a:avLst/>
          </a:prstGeom>
          <a:noFill/>
          <a:ln w="9525">
            <a:noFill/>
            <a:miter lim="800000"/>
            <a:headEnd/>
            <a:tailEnd/>
          </a:ln>
          <a:effectLst/>
        </p:spPr>
        <p:txBody>
          <a:bodyPr lIns="0" tIns="0" rIns="0" bIns="0">
            <a:spAutoFit/>
          </a:bodyPr>
          <a:lstStyle/>
          <a:p>
            <a:pPr algn="l" defTabSz="933450" eaLnBrk="0" hangingPunct="0">
              <a:spcBef>
                <a:spcPct val="0"/>
              </a:spcBef>
            </a:pPr>
            <a:r>
              <a:rPr lang="en-US" sz="900" dirty="0" smtClean="0"/>
              <a:t>Copyright </a:t>
            </a:r>
            <a:r>
              <a:rPr lang="en-US" sz="900" dirty="0"/>
              <a:t>2001</a:t>
            </a:r>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85B83814-E2BB-4C8E-909A-7E1DD120FB07}" type="slidenum">
              <a:rPr lang="en-US"/>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B7789B0-8D61-4C00-B7AC-CF8C22530C96}" type="slidenum">
              <a:rPr lang="en-US"/>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endParaRPr lang="en-US"/>
          </a:p>
        </p:txBody>
      </p:sp>
      <p:sp>
        <p:nvSpPr>
          <p:cNvPr id="4" name="Footer Placeholder 3"/>
          <p:cNvSpPr>
            <a:spLocks noGrp="1"/>
          </p:cNvSpPr>
          <p:nvPr>
            <p:ph type="ftr" sz="quarter" idx="10"/>
          </p:nvPr>
        </p:nvSpPr>
        <p:spPr>
          <a:xfrm>
            <a:off x="8620125" y="36513"/>
            <a:ext cx="295275" cy="122237"/>
          </a:xfrm>
        </p:spPr>
        <p:txBody>
          <a:bodyPr/>
          <a:lstStyle>
            <a:lvl1pPr>
              <a:defRPr/>
            </a:lvl1pPr>
          </a:lstStyle>
          <a:p>
            <a:endParaRPr lang="de-DE"/>
          </a:p>
        </p:txBody>
      </p:sp>
      <p:sp>
        <p:nvSpPr>
          <p:cNvPr id="5" name="Slide Number Placeholder 4"/>
          <p:cNvSpPr>
            <a:spLocks noGrp="1"/>
          </p:cNvSpPr>
          <p:nvPr>
            <p:ph type="sldNum" sz="quarter" idx="11"/>
          </p:nvPr>
        </p:nvSpPr>
        <p:spPr>
          <a:xfrm>
            <a:off x="7010400" y="6643688"/>
            <a:ext cx="1905000" cy="182562"/>
          </a:xfrm>
        </p:spPr>
        <p:txBody>
          <a:bodyPr/>
          <a:lstStyle>
            <a:lvl1pPr>
              <a:defRPr/>
            </a:lvl1pPr>
          </a:lstStyle>
          <a:p>
            <a:fld id="{668D8EAB-A523-4BEE-BF0C-2861E70A5951}" type="slidenum">
              <a:rPr lang="en-US"/>
              <a:pPr/>
              <a:t>‹#›</a:t>
            </a:fld>
            <a:endParaRPr lang="en-US"/>
          </a:p>
        </p:txBody>
      </p:sp>
    </p:spTree>
  </p:cSld>
  <p:clrMapOvr>
    <a:masterClrMapping/>
  </p:clrMapOvr>
  <p:transition>
    <p:zoom/>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F03E32A1-09B7-4C1C-B0A0-08163D90A171}" type="slidenum">
              <a:rPr lang="en-US"/>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81C0EFA-C03E-4277-874F-29949C03C9E4}" type="slidenum">
              <a:rPr lang="en-US"/>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F1B3DFF9-4B26-4D27-939B-7CB3FE961A9D}" type="slidenum">
              <a:rPr lang="en-US"/>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de-DE"/>
          </a:p>
        </p:txBody>
      </p:sp>
      <p:sp>
        <p:nvSpPr>
          <p:cNvPr id="8" name="Slide Number Placeholder 7"/>
          <p:cNvSpPr>
            <a:spLocks noGrp="1"/>
          </p:cNvSpPr>
          <p:nvPr>
            <p:ph type="sldNum" sz="quarter" idx="11"/>
          </p:nvPr>
        </p:nvSpPr>
        <p:spPr/>
        <p:txBody>
          <a:bodyPr/>
          <a:lstStyle>
            <a:lvl1pPr>
              <a:defRPr/>
            </a:lvl1pPr>
          </a:lstStyle>
          <a:p>
            <a:fld id="{D8F87C05-814A-4A76-8BCF-90A1C3499E1A}" type="slidenum">
              <a:rPr lang="en-US"/>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de-DE"/>
          </a:p>
        </p:txBody>
      </p:sp>
      <p:sp>
        <p:nvSpPr>
          <p:cNvPr id="4" name="Slide Number Placeholder 3"/>
          <p:cNvSpPr>
            <a:spLocks noGrp="1"/>
          </p:cNvSpPr>
          <p:nvPr>
            <p:ph type="sldNum" sz="quarter" idx="11"/>
          </p:nvPr>
        </p:nvSpPr>
        <p:spPr/>
        <p:txBody>
          <a:bodyPr/>
          <a:lstStyle>
            <a:lvl1pPr>
              <a:defRPr/>
            </a:lvl1pPr>
          </a:lstStyle>
          <a:p>
            <a:fld id="{5AB9A6F1-46A1-49F9-A22A-C5D2EC32C5E2}" type="slidenum">
              <a:rPr lang="en-US"/>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de-DE"/>
          </a:p>
        </p:txBody>
      </p:sp>
      <p:sp>
        <p:nvSpPr>
          <p:cNvPr id="3" name="Slide Number Placeholder 2"/>
          <p:cNvSpPr>
            <a:spLocks noGrp="1"/>
          </p:cNvSpPr>
          <p:nvPr>
            <p:ph type="sldNum" sz="quarter" idx="11"/>
          </p:nvPr>
        </p:nvSpPr>
        <p:spPr/>
        <p:txBody>
          <a:bodyPr/>
          <a:lstStyle>
            <a:lvl1pPr>
              <a:defRPr/>
            </a:lvl1pPr>
          </a:lstStyle>
          <a:p>
            <a:fld id="{FEDFAEEB-3857-405E-A1A7-BCE9084F7069}" type="slidenum">
              <a:rPr lang="en-US"/>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C7135052-BAF0-44EF-919D-CC86BAD73BBF}" type="slidenum">
              <a:rPr lang="en-US"/>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2301E792-D8C7-4C32-B22F-51D2B1A07AA1}" type="slidenum">
              <a:rPr lang="en-US"/>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defTabSz="912813">
              <a:spcBef>
                <a:spcPct val="0"/>
              </a:spcBef>
              <a:defRPr sz="800" b="0">
                <a:solidFill>
                  <a:srgbClr val="000000"/>
                </a:solidFill>
              </a:defRPr>
            </a:lvl1pPr>
          </a:lstStyle>
          <a:p>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12813">
              <a:spcBef>
                <a:spcPct val="0"/>
              </a:spcBef>
              <a:defRPr sz="1200" b="0">
                <a:solidFill>
                  <a:srgbClr val="000000"/>
                </a:solidFill>
              </a:defRPr>
            </a:lvl1pPr>
          </a:lstStyle>
          <a:p>
            <a:fld id="{1CDDB7EC-155D-49CB-98A3-52828F384662}" type="slidenum">
              <a:rPr lang="en-US"/>
              <a:pPr/>
              <a:t>‹#›</a:t>
            </a:fld>
            <a:endParaRPr lang="en-US"/>
          </a:p>
        </p:txBody>
      </p:sp>
      <p:sp>
        <p:nvSpPr>
          <p:cNvPr id="1026"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96"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algn="l" defTabSz="912813">
                <a:spcBef>
                  <a:spcPct val="0"/>
                </a:spcBef>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algn="l" defTabSz="912813">
                <a:spcBef>
                  <a:spcPct val="0"/>
                </a:spcBef>
                <a:tabLst>
                  <a:tab pos="544513" algn="r"/>
                </a:tabLst>
              </a:pPr>
              <a:r>
                <a:rPr lang="en-US" sz="1200" b="0">
                  <a:solidFill>
                    <a:srgbClr val="000000"/>
                  </a:solidFill>
                </a:rPr>
                <a:t>	*	Footnote</a:t>
              </a:r>
            </a:p>
            <a:p>
              <a:pPr marL="585788" indent="-585788" algn="l" defTabSz="912813">
                <a:spcBef>
                  <a:spcPct val="20000"/>
                </a:spcBef>
                <a:tabLst>
                  <a:tab pos="544513" algn="r"/>
                </a:tabLst>
              </a:pPr>
              <a:r>
                <a:rPr lang="en-US" sz="1200" b="0">
                  <a:solidFill>
                    <a:srgbClr val="000000"/>
                  </a:solidFill>
                </a:rPr>
                <a:t>	Quelle:	Source</a:t>
              </a:r>
            </a:p>
          </p:txBody>
        </p:sp>
      </p:grpSp>
      <p:grpSp>
        <p:nvGrpSpPr>
          <p:cNvPr id="1082"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3"/>
            </a:xfrm>
            <a:prstGeom prst="rect">
              <a:avLst/>
            </a:prstGeom>
            <a:solidFill>
              <a:schemeClr val="accent1"/>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1" name="Rectangle 47" hidden="1"/>
            <p:cNvSpPr>
              <a:spLocks noChangeArrowheads="1"/>
            </p:cNvSpPr>
            <p:nvPr/>
          </p:nvSpPr>
          <p:spPr bwMode="auto">
            <a:xfrm>
              <a:off x="4839" y="595"/>
              <a:ext cx="227" cy="113"/>
            </a:xfrm>
            <a:prstGeom prst="rect">
              <a:avLst/>
            </a:prstGeom>
            <a:solidFill>
              <a:schemeClr val="accent2"/>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72" name="Rectangle 48" hidden="1"/>
            <p:cNvSpPr>
              <a:spLocks noChangeArrowheads="1"/>
            </p:cNvSpPr>
            <p:nvPr/>
          </p:nvSpPr>
          <p:spPr bwMode="auto">
            <a:xfrm>
              <a:off x="4839" y="738"/>
              <a:ext cx="227" cy="113"/>
            </a:xfrm>
            <a:prstGeom prst="rect">
              <a:avLst/>
            </a:prstGeom>
            <a:solidFill>
              <a:schemeClr val="hlink"/>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sndAc>
      <p:endSnd/>
    </p:sndAc>
  </p:transition>
  <p:hf hdr="0" ftr="0" dt="0"/>
  <p:txStyles>
    <p:title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algn="l" defTabSz="912813" rtl="0" fontAlgn="base">
        <a:spcBef>
          <a:spcPct val="0"/>
        </a:spcBef>
        <a:spcAft>
          <a:spcPct val="0"/>
        </a:spcAft>
        <a:buSzPct val="120000"/>
        <a:defRPr sz="16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1600">
          <a:solidFill>
            <a:schemeClr val="tx1"/>
          </a:solidFill>
          <a:latin typeface="+mn-lt"/>
        </a:defRPr>
      </a:lvl2pPr>
      <a:lvl3pPr marL="301625" indent="-152400" algn="l" defTabSz="912813" rtl="0" fontAlgn="base">
        <a:spcBef>
          <a:spcPct val="0"/>
        </a:spcBef>
        <a:spcAft>
          <a:spcPct val="0"/>
        </a:spcAft>
        <a:buChar char="–"/>
        <a:defRPr sz="1600">
          <a:solidFill>
            <a:schemeClr val="tx1"/>
          </a:solidFill>
          <a:latin typeface="+mn-lt"/>
        </a:defRPr>
      </a:lvl3pPr>
      <a:lvl4pPr marL="441325" indent="-138113" algn="l" defTabSz="912813" rtl="0" fontAlgn="base">
        <a:spcBef>
          <a:spcPct val="0"/>
        </a:spcBef>
        <a:spcAft>
          <a:spcPct val="0"/>
        </a:spcAft>
        <a:buSzPct val="8900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7.xml"/><Relationship Id="rId7" Type="http://schemas.openxmlformats.org/officeDocument/2006/relationships/oleObject" Target="../embeddings/oleObject5.bin"/><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1.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6.emf"/><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3.wmf"/><Relationship Id="rId4" Type="http://schemas.openxmlformats.org/officeDocument/2006/relationships/oleObject" Target="../embeddings/oleObject7.bin"/><Relationship Id="rId9" Type="http://schemas.openxmlformats.org/officeDocument/2006/relationships/image" Target="../media/image15.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0.wmf"/><Relationship Id="rId18" Type="http://schemas.openxmlformats.org/officeDocument/2006/relationships/oleObject" Target="../embeddings/oleObject17.bin"/><Relationship Id="rId26" Type="http://schemas.openxmlformats.org/officeDocument/2006/relationships/oleObject" Target="../embeddings/oleObject21.bin"/><Relationship Id="rId3" Type="http://schemas.openxmlformats.org/officeDocument/2006/relationships/image" Target="../media/image16.emf"/><Relationship Id="rId21" Type="http://schemas.openxmlformats.org/officeDocument/2006/relationships/image" Target="../media/image24.wmf"/><Relationship Id="rId7" Type="http://schemas.openxmlformats.org/officeDocument/2006/relationships/image" Target="../media/image17.wmf"/><Relationship Id="rId12" Type="http://schemas.openxmlformats.org/officeDocument/2006/relationships/oleObject" Target="../embeddings/oleObject14.bin"/><Relationship Id="rId17" Type="http://schemas.openxmlformats.org/officeDocument/2006/relationships/image" Target="../media/image22.wmf"/><Relationship Id="rId25" Type="http://schemas.openxmlformats.org/officeDocument/2006/relationships/image" Target="../media/image26.wmf"/><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18.bin"/><Relationship Id="rId29" Type="http://schemas.openxmlformats.org/officeDocument/2006/relationships/oleObject" Target="../embeddings/oleObject23.bin"/><Relationship Id="rId1" Type="http://schemas.openxmlformats.org/officeDocument/2006/relationships/vmlDrawing" Target="../drawings/vmlDrawing7.vml"/><Relationship Id="rId6" Type="http://schemas.openxmlformats.org/officeDocument/2006/relationships/oleObject" Target="../embeddings/oleObject11.bin"/><Relationship Id="rId11" Type="http://schemas.openxmlformats.org/officeDocument/2006/relationships/image" Target="../media/image19.wmf"/><Relationship Id="rId24" Type="http://schemas.openxmlformats.org/officeDocument/2006/relationships/oleObject" Target="../embeddings/oleObject20.bin"/><Relationship Id="rId5" Type="http://schemas.openxmlformats.org/officeDocument/2006/relationships/image" Target="../media/image13.wmf"/><Relationship Id="rId15" Type="http://schemas.openxmlformats.org/officeDocument/2006/relationships/image" Target="../media/image21.wmf"/><Relationship Id="rId23" Type="http://schemas.openxmlformats.org/officeDocument/2006/relationships/image" Target="../media/image25.wmf"/><Relationship Id="rId28" Type="http://schemas.openxmlformats.org/officeDocument/2006/relationships/oleObject" Target="../embeddings/oleObject22.bin"/><Relationship Id="rId10" Type="http://schemas.openxmlformats.org/officeDocument/2006/relationships/oleObject" Target="../embeddings/oleObject13.bin"/><Relationship Id="rId19" Type="http://schemas.openxmlformats.org/officeDocument/2006/relationships/image" Target="../media/image23.wmf"/><Relationship Id="rId4" Type="http://schemas.openxmlformats.org/officeDocument/2006/relationships/oleObject" Target="../embeddings/oleObject10.bin"/><Relationship Id="rId9" Type="http://schemas.openxmlformats.org/officeDocument/2006/relationships/image" Target="../media/image18.wmf"/><Relationship Id="rId14" Type="http://schemas.openxmlformats.org/officeDocument/2006/relationships/oleObject" Target="../embeddings/oleObject15.bin"/><Relationship Id="rId22" Type="http://schemas.openxmlformats.org/officeDocument/2006/relationships/oleObject" Target="../embeddings/oleObject19.bin"/><Relationship Id="rId27" Type="http://schemas.openxmlformats.org/officeDocument/2006/relationships/image" Target="../media/image27.wmf"/><Relationship Id="rId30" Type="http://schemas.openxmlformats.org/officeDocument/2006/relationships/oleObject" Target="../embeddings/oleObject24.bin"/></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30.bin"/><Relationship Id="rId18" Type="http://schemas.openxmlformats.org/officeDocument/2006/relationships/oleObject" Target="../embeddings/oleObject33.bin"/><Relationship Id="rId26" Type="http://schemas.openxmlformats.org/officeDocument/2006/relationships/oleObject" Target="../embeddings/oleObject37.bin"/><Relationship Id="rId3" Type="http://schemas.openxmlformats.org/officeDocument/2006/relationships/oleObject" Target="../embeddings/oleObject25.bin"/><Relationship Id="rId21" Type="http://schemas.openxmlformats.org/officeDocument/2006/relationships/image" Target="../media/image21.wmf"/><Relationship Id="rId7" Type="http://schemas.openxmlformats.org/officeDocument/2006/relationships/oleObject" Target="../embeddings/oleObject27.bin"/><Relationship Id="rId12" Type="http://schemas.openxmlformats.org/officeDocument/2006/relationships/oleObject" Target="../embeddings/oleObject29.bin"/><Relationship Id="rId17" Type="http://schemas.openxmlformats.org/officeDocument/2006/relationships/image" Target="../media/image19.wmf"/><Relationship Id="rId25" Type="http://schemas.openxmlformats.org/officeDocument/2006/relationships/image" Target="../media/image23.wmf"/><Relationship Id="rId2" Type="http://schemas.openxmlformats.org/officeDocument/2006/relationships/slideLayout" Target="../slideLayouts/slideLayout2.xml"/><Relationship Id="rId16" Type="http://schemas.openxmlformats.org/officeDocument/2006/relationships/oleObject" Target="../embeddings/oleObject32.bin"/><Relationship Id="rId20" Type="http://schemas.openxmlformats.org/officeDocument/2006/relationships/oleObject" Target="../embeddings/oleObject34.bin"/><Relationship Id="rId29" Type="http://schemas.openxmlformats.org/officeDocument/2006/relationships/image" Target="../media/image25.wmf"/><Relationship Id="rId1" Type="http://schemas.openxmlformats.org/officeDocument/2006/relationships/vmlDrawing" Target="../drawings/vmlDrawing8.vml"/><Relationship Id="rId6" Type="http://schemas.openxmlformats.org/officeDocument/2006/relationships/image" Target="../media/image13.wmf"/><Relationship Id="rId11" Type="http://schemas.openxmlformats.org/officeDocument/2006/relationships/image" Target="../media/image16.emf"/><Relationship Id="rId24" Type="http://schemas.openxmlformats.org/officeDocument/2006/relationships/oleObject" Target="../embeddings/oleObject36.bin"/><Relationship Id="rId32" Type="http://schemas.openxmlformats.org/officeDocument/2006/relationships/oleObject" Target="../embeddings/oleObject40.bin"/><Relationship Id="rId5" Type="http://schemas.openxmlformats.org/officeDocument/2006/relationships/oleObject" Target="../embeddings/oleObject26.bin"/><Relationship Id="rId15" Type="http://schemas.openxmlformats.org/officeDocument/2006/relationships/image" Target="../media/image18.wmf"/><Relationship Id="rId23" Type="http://schemas.openxmlformats.org/officeDocument/2006/relationships/image" Target="../media/image22.wmf"/><Relationship Id="rId28" Type="http://schemas.openxmlformats.org/officeDocument/2006/relationships/oleObject" Target="../embeddings/oleObject38.bin"/><Relationship Id="rId10" Type="http://schemas.openxmlformats.org/officeDocument/2006/relationships/image" Target="../media/image27.wmf"/><Relationship Id="rId19" Type="http://schemas.openxmlformats.org/officeDocument/2006/relationships/image" Target="../media/image20.wmf"/><Relationship Id="rId31" Type="http://schemas.openxmlformats.org/officeDocument/2006/relationships/image" Target="../media/image26.wmf"/><Relationship Id="rId4" Type="http://schemas.openxmlformats.org/officeDocument/2006/relationships/image" Target="../media/image28.wmf"/><Relationship Id="rId9" Type="http://schemas.openxmlformats.org/officeDocument/2006/relationships/oleObject" Target="../embeddings/oleObject28.bin"/><Relationship Id="rId14" Type="http://schemas.openxmlformats.org/officeDocument/2006/relationships/oleObject" Target="../embeddings/oleObject31.bin"/><Relationship Id="rId22" Type="http://schemas.openxmlformats.org/officeDocument/2006/relationships/oleObject" Target="../embeddings/oleObject35.bin"/><Relationship Id="rId27" Type="http://schemas.openxmlformats.org/officeDocument/2006/relationships/image" Target="../media/image24.wmf"/><Relationship Id="rId30" Type="http://schemas.openxmlformats.org/officeDocument/2006/relationships/oleObject" Target="../embeddings/oleObject39.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30.bin"/><Relationship Id="rId18" Type="http://schemas.openxmlformats.org/officeDocument/2006/relationships/oleObject" Target="../embeddings/oleObject33.bin"/><Relationship Id="rId26" Type="http://schemas.openxmlformats.org/officeDocument/2006/relationships/oleObject" Target="../embeddings/oleObject37.bin"/><Relationship Id="rId3" Type="http://schemas.openxmlformats.org/officeDocument/2006/relationships/oleObject" Target="../embeddings/oleObject42.bin"/><Relationship Id="rId21" Type="http://schemas.openxmlformats.org/officeDocument/2006/relationships/image" Target="../media/image21.wmf"/><Relationship Id="rId7" Type="http://schemas.openxmlformats.org/officeDocument/2006/relationships/oleObject" Target="../embeddings/oleObject27.bin"/><Relationship Id="rId12" Type="http://schemas.openxmlformats.org/officeDocument/2006/relationships/oleObject" Target="../embeddings/oleObject29.bin"/><Relationship Id="rId17" Type="http://schemas.openxmlformats.org/officeDocument/2006/relationships/image" Target="../media/image19.wmf"/><Relationship Id="rId25" Type="http://schemas.openxmlformats.org/officeDocument/2006/relationships/image" Target="../media/image23.wmf"/><Relationship Id="rId2" Type="http://schemas.openxmlformats.org/officeDocument/2006/relationships/slideLayout" Target="../slideLayouts/slideLayout2.xml"/><Relationship Id="rId16" Type="http://schemas.openxmlformats.org/officeDocument/2006/relationships/oleObject" Target="../embeddings/oleObject32.bin"/><Relationship Id="rId20" Type="http://schemas.openxmlformats.org/officeDocument/2006/relationships/oleObject" Target="../embeddings/oleObject34.bin"/><Relationship Id="rId29" Type="http://schemas.openxmlformats.org/officeDocument/2006/relationships/image" Target="../media/image25.wmf"/><Relationship Id="rId1" Type="http://schemas.openxmlformats.org/officeDocument/2006/relationships/vmlDrawing" Target="../drawings/vmlDrawing10.vml"/><Relationship Id="rId6" Type="http://schemas.openxmlformats.org/officeDocument/2006/relationships/image" Target="../media/image13.wmf"/><Relationship Id="rId11" Type="http://schemas.openxmlformats.org/officeDocument/2006/relationships/image" Target="../media/image16.emf"/><Relationship Id="rId24" Type="http://schemas.openxmlformats.org/officeDocument/2006/relationships/oleObject" Target="../embeddings/oleObject36.bin"/><Relationship Id="rId32" Type="http://schemas.openxmlformats.org/officeDocument/2006/relationships/oleObject" Target="../embeddings/oleObject40.bin"/><Relationship Id="rId5" Type="http://schemas.openxmlformats.org/officeDocument/2006/relationships/oleObject" Target="../embeddings/oleObject26.bin"/><Relationship Id="rId15" Type="http://schemas.openxmlformats.org/officeDocument/2006/relationships/image" Target="../media/image18.wmf"/><Relationship Id="rId23" Type="http://schemas.openxmlformats.org/officeDocument/2006/relationships/image" Target="../media/image22.wmf"/><Relationship Id="rId28" Type="http://schemas.openxmlformats.org/officeDocument/2006/relationships/oleObject" Target="../embeddings/oleObject38.bin"/><Relationship Id="rId10" Type="http://schemas.openxmlformats.org/officeDocument/2006/relationships/image" Target="../media/image27.wmf"/><Relationship Id="rId19" Type="http://schemas.openxmlformats.org/officeDocument/2006/relationships/image" Target="../media/image20.wmf"/><Relationship Id="rId31" Type="http://schemas.openxmlformats.org/officeDocument/2006/relationships/image" Target="../media/image26.wmf"/><Relationship Id="rId4" Type="http://schemas.openxmlformats.org/officeDocument/2006/relationships/image" Target="../media/image30.wmf"/><Relationship Id="rId9" Type="http://schemas.openxmlformats.org/officeDocument/2006/relationships/oleObject" Target="../embeddings/oleObject28.bin"/><Relationship Id="rId14" Type="http://schemas.openxmlformats.org/officeDocument/2006/relationships/oleObject" Target="../embeddings/oleObject31.bin"/><Relationship Id="rId22" Type="http://schemas.openxmlformats.org/officeDocument/2006/relationships/oleObject" Target="../embeddings/oleObject35.bin"/><Relationship Id="rId27" Type="http://schemas.openxmlformats.org/officeDocument/2006/relationships/image" Target="../media/image24.wmf"/><Relationship Id="rId30" Type="http://schemas.openxmlformats.org/officeDocument/2006/relationships/oleObject" Target="../embeddings/oleObject39.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33.pn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4.bin"/><Relationship Id="rId5" Type="http://schemas.openxmlformats.org/officeDocument/2006/relationships/image" Target="../media/image17.wmf"/><Relationship Id="rId4" Type="http://schemas.openxmlformats.org/officeDocument/2006/relationships/oleObject" Target="../embeddings/oleObject43.bin"/><Relationship Id="rId9" Type="http://schemas.openxmlformats.org/officeDocument/2006/relationships/image" Target="../media/image3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33.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7.bin"/><Relationship Id="rId5" Type="http://schemas.openxmlformats.org/officeDocument/2006/relationships/image" Target="../media/image17.wmf"/><Relationship Id="rId4" Type="http://schemas.openxmlformats.org/officeDocument/2006/relationships/oleObject" Target="../embeddings/oleObject46.bin"/><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33.png"/><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0.bin"/><Relationship Id="rId5" Type="http://schemas.openxmlformats.org/officeDocument/2006/relationships/image" Target="../media/image34.wmf"/><Relationship Id="rId4" Type="http://schemas.openxmlformats.org/officeDocument/2006/relationships/oleObject" Target="../embeddings/oleObject49.bin"/><Relationship Id="rId9" Type="http://schemas.openxmlformats.org/officeDocument/2006/relationships/image" Target="../media/image31.w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0.wmf"/><Relationship Id="rId4" Type="http://schemas.openxmlformats.org/officeDocument/2006/relationships/oleObject" Target="../embeddings/oleObject52.bin"/></Relationships>
</file>

<file path=ppt/slides/_rels/slide2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0.wmf"/><Relationship Id="rId5" Type="http://schemas.openxmlformats.org/officeDocument/2006/relationships/oleObject" Target="../embeddings/oleObject54.bin"/><Relationship Id="rId4" Type="http://schemas.openxmlformats.org/officeDocument/2006/relationships/image" Target="../media/image42.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60.bin"/><Relationship Id="rId18" Type="http://schemas.openxmlformats.org/officeDocument/2006/relationships/image" Target="../media/image50.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47.wmf"/><Relationship Id="rId17" Type="http://schemas.openxmlformats.org/officeDocument/2006/relationships/oleObject" Target="../embeddings/oleObject62.bin"/><Relationship Id="rId2" Type="http://schemas.openxmlformats.org/officeDocument/2006/relationships/slideLayout" Target="../slideLayouts/slideLayout2.xml"/><Relationship Id="rId16" Type="http://schemas.openxmlformats.org/officeDocument/2006/relationships/image" Target="../media/image49.wmf"/><Relationship Id="rId1" Type="http://schemas.openxmlformats.org/officeDocument/2006/relationships/vmlDrawing" Target="../drawings/vmlDrawing16.vml"/><Relationship Id="rId6" Type="http://schemas.openxmlformats.org/officeDocument/2006/relationships/image" Target="../media/image44.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58.bin"/><Relationship Id="rId14" Type="http://schemas.openxmlformats.org/officeDocument/2006/relationships/image" Target="../media/image48.wmf"/></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68.bin"/><Relationship Id="rId18" Type="http://schemas.openxmlformats.org/officeDocument/2006/relationships/image" Target="../media/image50.wmf"/><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47.w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49.wmf"/><Relationship Id="rId1" Type="http://schemas.openxmlformats.org/officeDocument/2006/relationships/vmlDrawing" Target="../drawings/vmlDrawing17.vml"/><Relationship Id="rId6" Type="http://schemas.openxmlformats.org/officeDocument/2006/relationships/image" Target="../media/image44.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66.bin"/><Relationship Id="rId14" Type="http://schemas.openxmlformats.org/officeDocument/2006/relationships/image" Target="../media/image48.wmf"/></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2.bin"/><Relationship Id="rId5" Type="http://schemas.openxmlformats.org/officeDocument/2006/relationships/image" Target="../media/image55.wmf"/><Relationship Id="rId4" Type="http://schemas.openxmlformats.org/officeDocument/2006/relationships/oleObject" Target="../embeddings/oleObject71.bin"/></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9.emf"/></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1.emf"/></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6.wmf"/></Relationships>
</file>

<file path=ppt/slides/_rels/slide5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79.bin"/><Relationship Id="rId18" Type="http://schemas.openxmlformats.org/officeDocument/2006/relationships/image" Target="../media/image80.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79.wmf"/><Relationship Id="rId17" Type="http://schemas.openxmlformats.org/officeDocument/2006/relationships/oleObject" Target="../embeddings/oleObject81.bin"/><Relationship Id="rId2" Type="http://schemas.openxmlformats.org/officeDocument/2006/relationships/slideLayout" Target="../slideLayouts/slideLayout2.xml"/><Relationship Id="rId16" Type="http://schemas.openxmlformats.org/officeDocument/2006/relationships/image" Target="../media/image50.wmf"/><Relationship Id="rId1" Type="http://schemas.openxmlformats.org/officeDocument/2006/relationships/vmlDrawing" Target="../drawings/vmlDrawing22.vml"/><Relationship Id="rId6" Type="http://schemas.openxmlformats.org/officeDocument/2006/relationships/image" Target="../media/image78.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46.wmf"/><Relationship Id="rId4" Type="http://schemas.openxmlformats.org/officeDocument/2006/relationships/image" Target="../media/image77.wmf"/><Relationship Id="rId9" Type="http://schemas.openxmlformats.org/officeDocument/2006/relationships/oleObject" Target="../embeddings/oleObject77.bin"/><Relationship Id="rId14" Type="http://schemas.openxmlformats.org/officeDocument/2006/relationships/image" Target="../media/image49.wmf"/></Relationships>
</file>

<file path=ppt/slides/_rels/slide5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78" name="Rectangle 2"/>
          <p:cNvSpPr>
            <a:spLocks noChangeArrowheads="1"/>
          </p:cNvSpPr>
          <p:nvPr/>
        </p:nvSpPr>
        <p:spPr bwMode="invGray">
          <a:xfrm>
            <a:off x="1073150" y="914401"/>
            <a:ext cx="6889750" cy="4422207"/>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10" name="Rectangle 7"/>
          <p:cNvSpPr>
            <a:spLocks noChangeArrowheads="1"/>
          </p:cNvSpPr>
          <p:nvPr>
            <p:custDataLst>
              <p:tags r:id="rId1"/>
            </p:custDataLst>
          </p:nvPr>
        </p:nvSpPr>
        <p:spPr bwMode="auto">
          <a:xfrm>
            <a:off x="1284289" y="3800834"/>
            <a:ext cx="6100762" cy="1200329"/>
          </a:xfrm>
          <a:prstGeom prst="rect">
            <a:avLst/>
          </a:prstGeom>
          <a:noFill/>
          <a:ln w="9525">
            <a:noFill/>
            <a:miter lim="800000"/>
            <a:headEnd/>
            <a:tailEnd/>
          </a:ln>
          <a:effectLst/>
        </p:spPr>
        <p:txBody>
          <a:bodyPr lIns="0" tIns="0" rIns="0" bIns="0">
            <a:spAutoFit/>
          </a:bodyPr>
          <a:lstStyle/>
          <a:p>
            <a:pPr marL="342900" indent="-342900" algn="l" defTabSz="912813">
              <a:lnSpc>
                <a:spcPct val="130000"/>
              </a:lnSpc>
              <a:spcBef>
                <a:spcPct val="0"/>
              </a:spcBef>
              <a:buSzPct val="120000"/>
            </a:pPr>
            <a:r>
              <a:rPr lang="en-US" sz="2000" b="0" i="1" dirty="0" smtClean="0"/>
              <a:t>Professor Sonnier</a:t>
            </a:r>
          </a:p>
          <a:p>
            <a:pPr marL="342900" indent="-342900" algn="l" defTabSz="912813">
              <a:lnSpc>
                <a:spcPct val="130000"/>
              </a:lnSpc>
              <a:spcBef>
                <a:spcPct val="0"/>
              </a:spcBef>
              <a:buSzPct val="120000"/>
            </a:pPr>
            <a:r>
              <a:rPr lang="en-US" sz="2000" b="0" i="1" dirty="0" smtClean="0"/>
              <a:t>Texas MSBA Program</a:t>
            </a:r>
          </a:p>
          <a:p>
            <a:pPr marL="342900" indent="-342900" algn="l" defTabSz="912813">
              <a:lnSpc>
                <a:spcPct val="130000"/>
              </a:lnSpc>
              <a:spcBef>
                <a:spcPct val="0"/>
              </a:spcBef>
              <a:buSzPct val="120000"/>
            </a:pPr>
            <a:r>
              <a:rPr lang="en-US" sz="2000" b="0" i="1" dirty="0" smtClean="0"/>
              <a:t>Fall </a:t>
            </a:r>
            <a:r>
              <a:rPr lang="en-US" sz="2000" b="0" i="1" dirty="0" smtClean="0"/>
              <a:t>2022</a:t>
            </a:r>
            <a:endParaRPr lang="en-US" sz="2000" b="0" i="1" dirty="0" smtClean="0"/>
          </a:p>
        </p:txBody>
      </p:sp>
      <p:sp>
        <p:nvSpPr>
          <p:cNvPr id="12" name="Rectangle 3"/>
          <p:cNvSpPr>
            <a:spLocks noChangeArrowheads="1"/>
          </p:cNvSpPr>
          <p:nvPr/>
        </p:nvSpPr>
        <p:spPr bwMode="auto">
          <a:xfrm>
            <a:off x="1285505" y="914401"/>
            <a:ext cx="7314210" cy="2994411"/>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 I</a:t>
            </a:r>
          </a:p>
          <a:p>
            <a:pPr algn="l" defTabSz="912813">
              <a:lnSpc>
                <a:spcPct val="110000"/>
              </a:lnSpc>
              <a:spcBef>
                <a:spcPct val="0"/>
              </a:spcBef>
            </a:pPr>
            <a:endParaRPr lang="en-US" sz="1200" dirty="0" smtClean="0">
              <a:solidFill>
                <a:schemeClr val="tx2"/>
              </a:solidFill>
            </a:endParaRPr>
          </a:p>
          <a:p>
            <a:pPr algn="l" defTabSz="912813">
              <a:lnSpc>
                <a:spcPct val="110000"/>
              </a:lnSpc>
              <a:spcBef>
                <a:spcPct val="0"/>
              </a:spcBef>
            </a:pPr>
            <a:r>
              <a:rPr lang="en-US" sz="3200" dirty="0" smtClean="0">
                <a:solidFill>
                  <a:schemeClr val="tx2"/>
                </a:solidFill>
              </a:rPr>
              <a:t>SESSION 8:</a:t>
            </a:r>
            <a:endParaRPr lang="en-US" sz="3200" dirty="0">
              <a:solidFill>
                <a:schemeClr val="tx2"/>
              </a:solidFill>
            </a:endParaRPr>
          </a:p>
          <a:p>
            <a:pPr algn="l" defTabSz="912813">
              <a:lnSpc>
                <a:spcPct val="110000"/>
              </a:lnSpc>
              <a:spcBef>
                <a:spcPct val="0"/>
              </a:spcBef>
            </a:pPr>
            <a:r>
              <a:rPr lang="en-US" sz="3200" dirty="0" smtClean="0">
                <a:solidFill>
                  <a:schemeClr val="tx2"/>
                </a:solidFill>
              </a:rPr>
              <a:t>PREFERENCE BASED SEGMENTATION</a:t>
            </a:r>
          </a:p>
          <a:p>
            <a:pPr algn="l" defTabSz="912813">
              <a:lnSpc>
                <a:spcPct val="110000"/>
              </a:lnSpc>
              <a:spcBef>
                <a:spcPct val="0"/>
              </a:spcBef>
            </a:pPr>
            <a:endParaRPr lang="en-US" sz="3200" dirty="0">
              <a:solidFill>
                <a:schemeClr val="tx2"/>
              </a:solidFill>
            </a:endParaRPr>
          </a:p>
        </p:txBody>
      </p:sp>
    </p:spTree>
    <p:extLst>
      <p:ext uri="{BB962C8B-B14F-4D97-AF65-F5344CB8AC3E}">
        <p14:creationId xmlns:p14="http://schemas.microsoft.com/office/powerpoint/2010/main" val="3512862968"/>
      </p:ext>
    </p:extLst>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9</a:t>
            </a:fld>
            <a:endParaRPr lang="en-US"/>
          </a:p>
        </p:txBody>
      </p:sp>
      <p:sp>
        <p:nvSpPr>
          <p:cNvPr id="5"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434244"/>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Let’s Look at Our Data:  Respondents #4 and #6</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sp>
        <p:nvSpPr>
          <p:cNvPr id="8" name="TextBox 7"/>
          <p:cNvSpPr txBox="1"/>
          <p:nvPr/>
        </p:nvSpPr>
        <p:spPr>
          <a:xfrm>
            <a:off x="476250" y="1349829"/>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By estimating the models one-by-one Respondent #4 and #6 are not connected</a:t>
            </a:r>
            <a:endParaRPr lang="en-US" dirty="0">
              <a:solidFill>
                <a:schemeClr val="tx2"/>
              </a:solidFill>
            </a:endParaRPr>
          </a:p>
        </p:txBody>
      </p:sp>
      <p:sp>
        <p:nvSpPr>
          <p:cNvPr id="9" name="TextBox 8"/>
          <p:cNvSpPr txBox="1"/>
          <p:nvPr/>
        </p:nvSpPr>
        <p:spPr>
          <a:xfrm>
            <a:off x="476250" y="2222063"/>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How could we connect them?</a:t>
            </a:r>
            <a:endParaRPr lang="en-US" dirty="0">
              <a:solidFill>
                <a:schemeClr val="tx2"/>
              </a:solidFill>
            </a:endParaRPr>
          </a:p>
        </p:txBody>
      </p:sp>
      <p:sp>
        <p:nvSpPr>
          <p:cNvPr id="11" name="TextBox 10"/>
          <p:cNvSpPr txBox="1"/>
          <p:nvPr/>
        </p:nvSpPr>
        <p:spPr>
          <a:xfrm>
            <a:off x="476246" y="2864320"/>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We could pool over all the respondents and estimate one regression</a:t>
            </a:r>
            <a:endParaRPr lang="en-US" dirty="0">
              <a:solidFill>
                <a:schemeClr val="tx2"/>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590163009"/>
              </p:ext>
            </p:extLst>
          </p:nvPr>
        </p:nvGraphicFramePr>
        <p:xfrm>
          <a:off x="941615" y="3716809"/>
          <a:ext cx="5241925" cy="1833562"/>
        </p:xfrm>
        <a:graphic>
          <a:graphicData uri="http://schemas.openxmlformats.org/presentationml/2006/ole">
            <mc:AlternateContent xmlns:mc="http://schemas.openxmlformats.org/markup-compatibility/2006">
              <mc:Choice xmlns:v="urn:schemas-microsoft-com:vml" Requires="v">
                <p:oleObj spid="_x0000_s57451" name="Equation" r:id="rId3" imgW="2616120" imgH="914400" progId="Equation.DSMT4">
                  <p:embed/>
                </p:oleObj>
              </mc:Choice>
              <mc:Fallback>
                <p:oleObj name="Equation" r:id="rId3" imgW="2616120" imgH="914400" progId="Equation.DSMT4">
                  <p:embed/>
                  <p:pic>
                    <p:nvPicPr>
                      <p:cNvPr id="0" name=""/>
                      <p:cNvPicPr/>
                      <p:nvPr/>
                    </p:nvPicPr>
                    <p:blipFill>
                      <a:blip r:embed="rId4"/>
                      <a:stretch>
                        <a:fillRect/>
                      </a:stretch>
                    </p:blipFill>
                    <p:spPr>
                      <a:xfrm>
                        <a:off x="941615" y="3716809"/>
                        <a:ext cx="5241925" cy="1833562"/>
                      </a:xfrm>
                      <a:prstGeom prst="rect">
                        <a:avLst/>
                      </a:prstGeom>
                    </p:spPr>
                  </p:pic>
                </p:oleObj>
              </mc:Fallback>
            </mc:AlternateContent>
          </a:graphicData>
        </a:graphic>
      </p:graphicFrame>
      <p:sp>
        <p:nvSpPr>
          <p:cNvPr id="13" name="TextBox 12"/>
          <p:cNvSpPr txBox="1"/>
          <p:nvPr/>
        </p:nvSpPr>
        <p:spPr>
          <a:xfrm>
            <a:off x="476246" y="5864423"/>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 the model above there are no </a:t>
            </a:r>
            <a:r>
              <a:rPr lang="en-US" dirty="0" err="1" smtClean="0">
                <a:solidFill>
                  <a:schemeClr val="tx2"/>
                </a:solidFill>
              </a:rPr>
              <a:t>i</a:t>
            </a:r>
            <a:r>
              <a:rPr lang="en-US" dirty="0" smtClean="0">
                <a:solidFill>
                  <a:schemeClr val="tx2"/>
                </a:solidFill>
              </a:rPr>
              <a:t> subscripts on the betas</a:t>
            </a:r>
            <a:endParaRPr lang="en-US" dirty="0">
              <a:solidFill>
                <a:schemeClr val="tx2"/>
              </a:solidFill>
            </a:endParaRPr>
          </a:p>
        </p:txBody>
      </p:sp>
    </p:spTree>
    <p:extLst>
      <p:ext uri="{BB962C8B-B14F-4D97-AF65-F5344CB8AC3E}">
        <p14:creationId xmlns:p14="http://schemas.microsoft.com/office/powerpoint/2010/main" val="3669208036"/>
      </p:ext>
    </p:extLst>
  </p:cSld>
  <p:clrMapOvr>
    <a:masterClrMapping/>
  </p:clrMapOvr>
  <p:transition>
    <p:zoom/>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122238" y="1520884"/>
            <a:ext cx="6080595" cy="4955329"/>
          </a:xfrm>
          <a:prstGeom prst="rect">
            <a:avLst/>
          </a:prstGeom>
        </p:spPr>
      </p:pic>
      <p:sp>
        <p:nvSpPr>
          <p:cNvPr id="2" name="Slide Number Placeholder 1"/>
          <p:cNvSpPr>
            <a:spLocks noGrp="1"/>
          </p:cNvSpPr>
          <p:nvPr>
            <p:ph type="sldNum" sz="quarter" idx="11"/>
          </p:nvPr>
        </p:nvSpPr>
        <p:spPr/>
        <p:txBody>
          <a:bodyPr/>
          <a:lstStyle/>
          <a:p>
            <a:fld id="{FEDFAEEB-3857-405E-A1A7-BCE9084F7069}" type="slidenum">
              <a:rPr lang="en-US" smtClean="0"/>
              <a:pPr/>
              <a:t>10</a:t>
            </a:fld>
            <a:endParaRPr lang="en-US"/>
          </a:p>
        </p:txBody>
      </p:sp>
      <p:sp>
        <p:nvSpPr>
          <p:cNvPr id="4" name="Rectangle 3"/>
          <p:cNvSpPr txBox="1">
            <a:spLocks noChangeArrowheads="1"/>
          </p:cNvSpPr>
          <p:nvPr/>
        </p:nvSpPr>
        <p:spPr bwMode="auto">
          <a:xfrm>
            <a:off x="122238" y="234950"/>
            <a:ext cx="8793162" cy="29210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REGRESSION ANALYSIS</a:t>
            </a:r>
          </a:p>
        </p:txBody>
      </p:sp>
      <p:sp>
        <p:nvSpPr>
          <p:cNvPr id="5" name="Rectangle 36"/>
          <p:cNvSpPr>
            <a:spLocks noChangeArrowheads="1"/>
          </p:cNvSpPr>
          <p:nvPr/>
        </p:nvSpPr>
        <p:spPr bwMode="auto">
          <a:xfrm>
            <a:off x="574222"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i="1" dirty="0" smtClean="0">
                <a:solidFill>
                  <a:schemeClr val="tx2"/>
                </a:solidFill>
              </a:rPr>
              <a:t>PICK A LINE…HERE’S A LINE THROUGH THE MEAN</a:t>
            </a:r>
            <a:endParaRPr lang="en-US" i="1" dirty="0">
              <a:solidFill>
                <a:schemeClr val="tx2"/>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1874034598"/>
              </p:ext>
            </p:extLst>
          </p:nvPr>
        </p:nvGraphicFramePr>
        <p:xfrm>
          <a:off x="6707188" y="1638300"/>
          <a:ext cx="1674812" cy="703263"/>
        </p:xfrm>
        <a:graphic>
          <a:graphicData uri="http://schemas.openxmlformats.org/presentationml/2006/ole">
            <mc:AlternateContent xmlns:mc="http://schemas.openxmlformats.org/markup-compatibility/2006">
              <mc:Choice xmlns:v="urn:schemas-microsoft-com:vml" Requires="v">
                <p:oleObj spid="_x0000_s63582" name="Equation" r:id="rId5" imgW="634680" imgH="228600" progId="Equation.DSMT4">
                  <p:embed/>
                </p:oleObj>
              </mc:Choice>
              <mc:Fallback>
                <p:oleObj name="Equation" r:id="rId5" imgW="634680" imgH="228600" progId="Equation.DSMT4">
                  <p:embed/>
                  <p:pic>
                    <p:nvPicPr>
                      <p:cNvPr id="0" name=""/>
                      <p:cNvPicPr>
                        <a:picLocks noChangeAspect="1" noChangeArrowheads="1"/>
                      </p:cNvPicPr>
                      <p:nvPr/>
                    </p:nvPicPr>
                    <p:blipFill>
                      <a:blip r:embed="rId6"/>
                      <a:srcRect/>
                      <a:stretch>
                        <a:fillRect/>
                      </a:stretch>
                    </p:blipFill>
                    <p:spPr bwMode="auto">
                      <a:xfrm>
                        <a:off x="6707188" y="1638300"/>
                        <a:ext cx="167481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3048001" y="6095999"/>
            <a:ext cx="838200" cy="276999"/>
          </a:xfrm>
          <a:prstGeom prst="rect">
            <a:avLst/>
          </a:prstGeom>
          <a:solidFill>
            <a:schemeClr val="bg1"/>
          </a:solidFill>
        </p:spPr>
        <p:txBody>
          <a:bodyPr wrap="square" rtlCol="0">
            <a:spAutoFit/>
          </a:bodyPr>
          <a:lstStyle/>
          <a:p>
            <a:r>
              <a:rPr lang="en-US" sz="1200" dirty="0"/>
              <a:t>x</a:t>
            </a:r>
          </a:p>
        </p:txBody>
      </p:sp>
      <p:sp>
        <p:nvSpPr>
          <p:cNvPr id="7" name="TextBox 6"/>
          <p:cNvSpPr txBox="1">
            <a:spLocks noChangeAspect="1"/>
          </p:cNvSpPr>
          <p:nvPr/>
        </p:nvSpPr>
        <p:spPr>
          <a:xfrm>
            <a:off x="172234" y="3603173"/>
            <a:ext cx="314278" cy="646177"/>
          </a:xfrm>
          <a:prstGeom prst="rect">
            <a:avLst/>
          </a:prstGeom>
          <a:solidFill>
            <a:schemeClr val="bg1"/>
          </a:solidFill>
        </p:spPr>
        <p:txBody>
          <a:bodyPr vert="vert270" wrap="square" rtlCol="0">
            <a:spAutoFit/>
          </a:bodyPr>
          <a:lstStyle/>
          <a:p>
            <a:r>
              <a:rPr lang="en-US" sz="1200" dirty="0" smtClean="0"/>
              <a:t>y</a:t>
            </a:r>
            <a:endParaRPr lang="en-US" sz="1200" dirty="0"/>
          </a:p>
        </p:txBody>
      </p:sp>
      <p:sp>
        <p:nvSpPr>
          <p:cNvPr id="9" name="Rectangle 8"/>
          <p:cNvSpPr/>
          <p:nvPr/>
        </p:nvSpPr>
        <p:spPr bwMode="auto">
          <a:xfrm>
            <a:off x="1981200" y="1638300"/>
            <a:ext cx="2645229" cy="179614"/>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14" name="Straight Connector 13"/>
          <p:cNvCxnSpPr/>
          <p:nvPr/>
        </p:nvCxnSpPr>
        <p:spPr bwMode="auto">
          <a:xfrm>
            <a:off x="762007" y="4683214"/>
            <a:ext cx="5007423" cy="0"/>
          </a:xfrm>
          <a:prstGeom prst="line">
            <a:avLst/>
          </a:prstGeom>
          <a:noFill/>
          <a:ln w="9525" cap="flat" cmpd="sng" algn="ctr">
            <a:solidFill>
              <a:srgbClr val="FB012B"/>
            </a:solidFill>
            <a:prstDash val="solid"/>
            <a:round/>
            <a:headEnd type="none" w="med" len="med"/>
            <a:tailEnd type="none" w="med" len="med"/>
          </a:ln>
          <a:effectLst/>
        </p:spPr>
      </p:cxnSp>
      <p:sp>
        <p:nvSpPr>
          <p:cNvPr id="17" name="Left Brace 16"/>
          <p:cNvSpPr/>
          <p:nvPr/>
        </p:nvSpPr>
        <p:spPr bwMode="auto">
          <a:xfrm>
            <a:off x="2144487" y="4084506"/>
            <a:ext cx="413657" cy="598708"/>
          </a:xfrm>
          <a:prstGeom prst="leftBrace">
            <a:avLst>
              <a:gd name="adj1" fmla="val 19872"/>
              <a:gd name="adj2" fmla="val 50000"/>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1545773" y="4272867"/>
            <a:ext cx="849085" cy="261610"/>
          </a:xfrm>
          <a:prstGeom prst="rect">
            <a:avLst/>
          </a:prstGeom>
          <a:noFill/>
        </p:spPr>
        <p:txBody>
          <a:bodyPr wrap="square" rtlCol="0">
            <a:spAutoFit/>
          </a:bodyPr>
          <a:lstStyle/>
          <a:p>
            <a:r>
              <a:rPr lang="en-US" sz="1100" b="0" i="1" dirty="0" smtClean="0"/>
              <a:t>error</a:t>
            </a:r>
            <a:endParaRPr lang="en-US" sz="1100" b="0" i="1" dirty="0"/>
          </a:p>
        </p:txBody>
      </p:sp>
      <p:grpSp>
        <p:nvGrpSpPr>
          <p:cNvPr id="20" name="Group 19"/>
          <p:cNvGrpSpPr/>
          <p:nvPr/>
        </p:nvGrpSpPr>
        <p:grpSpPr>
          <a:xfrm>
            <a:off x="4038603" y="2840591"/>
            <a:ext cx="1148440" cy="1840265"/>
            <a:chOff x="5072743" y="2797629"/>
            <a:chExt cx="1050471" cy="1371594"/>
          </a:xfrm>
        </p:grpSpPr>
        <p:sp>
          <p:nvSpPr>
            <p:cNvPr id="21" name="Right Brace 20"/>
            <p:cNvSpPr/>
            <p:nvPr/>
          </p:nvSpPr>
          <p:spPr bwMode="auto">
            <a:xfrm>
              <a:off x="5072743" y="2797629"/>
              <a:ext cx="293914" cy="1371594"/>
            </a:xfrm>
            <a:prstGeom prst="rightBrac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2" name="TextBox 21"/>
            <p:cNvSpPr txBox="1"/>
            <p:nvPr/>
          </p:nvSpPr>
          <p:spPr>
            <a:xfrm>
              <a:off x="5219700" y="3382203"/>
              <a:ext cx="903514" cy="261610"/>
            </a:xfrm>
            <a:prstGeom prst="rect">
              <a:avLst/>
            </a:prstGeom>
            <a:noFill/>
          </p:spPr>
          <p:txBody>
            <a:bodyPr wrap="square" rtlCol="0">
              <a:spAutoFit/>
            </a:bodyPr>
            <a:lstStyle/>
            <a:p>
              <a:r>
                <a:rPr lang="en-US" sz="1100" b="0" i="1" dirty="0" smtClean="0"/>
                <a:t>error</a:t>
              </a:r>
              <a:endParaRPr lang="en-US" sz="1100" b="0" i="1" dirty="0"/>
            </a:p>
          </p:txBody>
        </p:sp>
      </p:grpSp>
    </p:spTree>
    <p:custDataLst>
      <p:tags r:id="rId2"/>
    </p:custDataLst>
    <p:extLst>
      <p:ext uri="{BB962C8B-B14F-4D97-AF65-F5344CB8AC3E}">
        <p14:creationId xmlns:p14="http://schemas.microsoft.com/office/powerpoint/2010/main" val="1955357524"/>
      </p:ext>
    </p:extLst>
  </p:cSld>
  <p:clrMapOvr>
    <a:masterClrMapping/>
  </p:clrMapOvr>
  <p:transition advTm="177584">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122238" y="1520884"/>
            <a:ext cx="6080595" cy="4955329"/>
          </a:xfrm>
          <a:prstGeom prst="rect">
            <a:avLst/>
          </a:prstGeom>
        </p:spPr>
      </p:pic>
      <p:sp>
        <p:nvSpPr>
          <p:cNvPr id="2" name="Slide Number Placeholder 1"/>
          <p:cNvSpPr>
            <a:spLocks noGrp="1"/>
          </p:cNvSpPr>
          <p:nvPr>
            <p:ph type="sldNum" sz="quarter" idx="11"/>
          </p:nvPr>
        </p:nvSpPr>
        <p:spPr/>
        <p:txBody>
          <a:bodyPr/>
          <a:lstStyle/>
          <a:p>
            <a:fld id="{FEDFAEEB-3857-405E-A1A7-BCE9084F7069}" type="slidenum">
              <a:rPr lang="en-US" smtClean="0"/>
              <a:pPr/>
              <a:t>11</a:t>
            </a:fld>
            <a:endParaRPr lang="en-US"/>
          </a:p>
        </p:txBody>
      </p:sp>
      <p:sp>
        <p:nvSpPr>
          <p:cNvPr id="4" name="Rectangle 3"/>
          <p:cNvSpPr txBox="1">
            <a:spLocks noChangeArrowheads="1"/>
          </p:cNvSpPr>
          <p:nvPr/>
        </p:nvSpPr>
        <p:spPr bwMode="auto">
          <a:xfrm>
            <a:off x="122238" y="234950"/>
            <a:ext cx="8793162" cy="29210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REGRESSION ANALYSIS</a:t>
            </a:r>
          </a:p>
        </p:txBody>
      </p:sp>
      <p:sp>
        <p:nvSpPr>
          <p:cNvPr id="5" name="Rectangle 36"/>
          <p:cNvSpPr>
            <a:spLocks noChangeArrowheads="1"/>
          </p:cNvSpPr>
          <p:nvPr/>
        </p:nvSpPr>
        <p:spPr bwMode="auto">
          <a:xfrm>
            <a:off x="574222"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i="1" dirty="0" smtClean="0">
                <a:solidFill>
                  <a:schemeClr val="tx2"/>
                </a:solidFill>
              </a:rPr>
              <a:t>PICK A LINE…HERE ARE TWO OTHER POSSIBILITIES</a:t>
            </a:r>
            <a:endParaRPr lang="en-US" i="1" dirty="0">
              <a:solidFill>
                <a:schemeClr val="tx2"/>
              </a:solidFill>
            </a:endParaRPr>
          </a:p>
        </p:txBody>
      </p:sp>
      <p:graphicFrame>
        <p:nvGraphicFramePr>
          <p:cNvPr id="15" name="Object 14"/>
          <p:cNvGraphicFramePr>
            <a:graphicFrameLocks noChangeAspect="1"/>
          </p:cNvGraphicFramePr>
          <p:nvPr>
            <p:extLst/>
          </p:nvPr>
        </p:nvGraphicFramePr>
        <p:xfrm>
          <a:off x="6305550" y="1638300"/>
          <a:ext cx="2478088" cy="703263"/>
        </p:xfrm>
        <a:graphic>
          <a:graphicData uri="http://schemas.openxmlformats.org/presentationml/2006/ole">
            <mc:AlternateContent xmlns:mc="http://schemas.openxmlformats.org/markup-compatibility/2006">
              <mc:Choice xmlns:v="urn:schemas-microsoft-com:vml" Requires="v">
                <p:oleObj spid="_x0000_s61632" name="Equation" r:id="rId5" imgW="939600" imgH="228600" progId="Equation.DSMT4">
                  <p:embed/>
                </p:oleObj>
              </mc:Choice>
              <mc:Fallback>
                <p:oleObj name="Equation" r:id="rId5" imgW="939600" imgH="228600" progId="Equation.DSMT4">
                  <p:embed/>
                  <p:pic>
                    <p:nvPicPr>
                      <p:cNvPr id="0" name=""/>
                      <p:cNvPicPr>
                        <a:picLocks noChangeAspect="1" noChangeArrowheads="1"/>
                      </p:cNvPicPr>
                      <p:nvPr/>
                    </p:nvPicPr>
                    <p:blipFill>
                      <a:blip r:embed="rId6"/>
                      <a:srcRect/>
                      <a:stretch>
                        <a:fillRect/>
                      </a:stretch>
                    </p:blipFill>
                    <p:spPr bwMode="auto">
                      <a:xfrm>
                        <a:off x="6305550" y="1638300"/>
                        <a:ext cx="24780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Connector 5"/>
          <p:cNvCxnSpPr/>
          <p:nvPr/>
        </p:nvCxnSpPr>
        <p:spPr bwMode="auto">
          <a:xfrm flipV="1">
            <a:off x="914400" y="2858047"/>
            <a:ext cx="3472543" cy="2893694"/>
          </a:xfrm>
          <a:prstGeom prst="line">
            <a:avLst/>
          </a:prstGeom>
          <a:noFill/>
          <a:ln w="9525" cap="flat" cmpd="sng" algn="ctr">
            <a:solidFill>
              <a:srgbClr val="FB012B"/>
            </a:solidFill>
            <a:prstDash val="solid"/>
            <a:round/>
            <a:headEnd type="none" w="med" len="med"/>
            <a:tailEnd type="none" w="med" len="med"/>
          </a:ln>
          <a:effectLst/>
        </p:spPr>
      </p:cxnSp>
      <p:cxnSp>
        <p:nvCxnSpPr>
          <p:cNvPr id="8" name="Straight Connector 7"/>
          <p:cNvCxnSpPr/>
          <p:nvPr/>
        </p:nvCxnSpPr>
        <p:spPr bwMode="auto">
          <a:xfrm flipV="1">
            <a:off x="914400" y="4267200"/>
            <a:ext cx="4637314" cy="1075336"/>
          </a:xfrm>
          <a:prstGeom prst="line">
            <a:avLst/>
          </a:prstGeom>
          <a:noFill/>
          <a:ln w="9525" cap="flat" cmpd="sng" algn="ctr">
            <a:solidFill>
              <a:srgbClr val="FB012B"/>
            </a:solidFill>
            <a:prstDash val="solid"/>
            <a:round/>
            <a:headEnd type="none" w="med" len="med"/>
            <a:tailEnd type="none" w="med" len="med"/>
          </a:ln>
          <a:effectLst/>
        </p:spPr>
      </p:cxnSp>
      <p:sp>
        <p:nvSpPr>
          <p:cNvPr id="16" name="Rounded Rectangle 15"/>
          <p:cNvSpPr/>
          <p:nvPr/>
        </p:nvSpPr>
        <p:spPr bwMode="auto">
          <a:xfrm>
            <a:off x="6574972" y="2533518"/>
            <a:ext cx="2111828" cy="649059"/>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Arial" charset="0"/>
              </a:rPr>
              <a:t>Which line do I choose?</a:t>
            </a:r>
          </a:p>
        </p:txBody>
      </p:sp>
      <p:graphicFrame>
        <p:nvGraphicFramePr>
          <p:cNvPr id="18" name="Object 17"/>
          <p:cNvGraphicFramePr>
            <a:graphicFrameLocks noChangeAspect="1"/>
          </p:cNvGraphicFramePr>
          <p:nvPr>
            <p:extLst>
              <p:ext uri="{D42A27DB-BD31-4B8C-83A1-F6EECF244321}">
                <p14:modId xmlns:p14="http://schemas.microsoft.com/office/powerpoint/2010/main" val="3344951381"/>
              </p:ext>
            </p:extLst>
          </p:nvPr>
        </p:nvGraphicFramePr>
        <p:xfrm>
          <a:off x="6273122" y="3348535"/>
          <a:ext cx="2776727" cy="2408940"/>
        </p:xfrm>
        <a:graphic>
          <a:graphicData uri="http://schemas.openxmlformats.org/presentationml/2006/ole">
            <mc:AlternateContent xmlns:mc="http://schemas.openxmlformats.org/markup-compatibility/2006">
              <mc:Choice xmlns:v="urn:schemas-microsoft-com:vml" Requires="v">
                <p:oleObj spid="_x0000_s61633" name="Equation" r:id="rId7" imgW="1231560" imgH="914400" progId="Equation.DSMT4">
                  <p:embed/>
                </p:oleObj>
              </mc:Choice>
              <mc:Fallback>
                <p:oleObj name="Equation" r:id="rId7" imgW="1231560" imgH="914400" progId="Equation.DSMT4">
                  <p:embed/>
                  <p:pic>
                    <p:nvPicPr>
                      <p:cNvPr id="0" name=""/>
                      <p:cNvPicPr>
                        <a:picLocks noChangeAspect="1" noChangeArrowheads="1"/>
                      </p:cNvPicPr>
                      <p:nvPr/>
                    </p:nvPicPr>
                    <p:blipFill>
                      <a:blip r:embed="rId8"/>
                      <a:srcRect/>
                      <a:stretch>
                        <a:fillRect/>
                      </a:stretch>
                    </p:blipFill>
                    <p:spPr bwMode="auto">
                      <a:xfrm>
                        <a:off x="6273122" y="3348535"/>
                        <a:ext cx="2776727" cy="2408940"/>
                      </a:xfrm>
                      <a:prstGeom prst="rect">
                        <a:avLst/>
                      </a:prstGeom>
                      <a:noFill/>
                      <a:ln>
                        <a:noFill/>
                      </a:ln>
                      <a:extLst/>
                    </p:spPr>
                  </p:pic>
                </p:oleObj>
              </mc:Fallback>
            </mc:AlternateContent>
          </a:graphicData>
        </a:graphic>
      </p:graphicFrame>
      <p:sp>
        <p:nvSpPr>
          <p:cNvPr id="3" name="TextBox 2"/>
          <p:cNvSpPr txBox="1"/>
          <p:nvPr/>
        </p:nvSpPr>
        <p:spPr>
          <a:xfrm>
            <a:off x="3048001" y="6095999"/>
            <a:ext cx="838200" cy="276999"/>
          </a:xfrm>
          <a:prstGeom prst="rect">
            <a:avLst/>
          </a:prstGeom>
          <a:solidFill>
            <a:schemeClr val="bg1"/>
          </a:solidFill>
        </p:spPr>
        <p:txBody>
          <a:bodyPr wrap="square" rtlCol="0">
            <a:spAutoFit/>
          </a:bodyPr>
          <a:lstStyle/>
          <a:p>
            <a:r>
              <a:rPr lang="en-US" sz="1200" dirty="0"/>
              <a:t>x</a:t>
            </a:r>
          </a:p>
        </p:txBody>
      </p:sp>
      <p:sp>
        <p:nvSpPr>
          <p:cNvPr id="7" name="TextBox 6"/>
          <p:cNvSpPr txBox="1">
            <a:spLocks noChangeAspect="1"/>
          </p:cNvSpPr>
          <p:nvPr/>
        </p:nvSpPr>
        <p:spPr>
          <a:xfrm>
            <a:off x="172234" y="3603173"/>
            <a:ext cx="314278" cy="646177"/>
          </a:xfrm>
          <a:prstGeom prst="rect">
            <a:avLst/>
          </a:prstGeom>
          <a:solidFill>
            <a:schemeClr val="bg1"/>
          </a:solidFill>
        </p:spPr>
        <p:txBody>
          <a:bodyPr vert="vert270" wrap="square" rtlCol="0">
            <a:spAutoFit/>
          </a:bodyPr>
          <a:lstStyle/>
          <a:p>
            <a:r>
              <a:rPr lang="en-US" sz="1200" dirty="0" smtClean="0"/>
              <a:t>y</a:t>
            </a:r>
            <a:endParaRPr lang="en-US" sz="1200" dirty="0"/>
          </a:p>
        </p:txBody>
      </p:sp>
      <p:sp>
        <p:nvSpPr>
          <p:cNvPr id="9" name="Rectangle 8"/>
          <p:cNvSpPr/>
          <p:nvPr/>
        </p:nvSpPr>
        <p:spPr bwMode="auto">
          <a:xfrm>
            <a:off x="1981200" y="1638300"/>
            <a:ext cx="2645229" cy="179614"/>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Left Brace 16"/>
          <p:cNvSpPr/>
          <p:nvPr/>
        </p:nvSpPr>
        <p:spPr bwMode="auto">
          <a:xfrm>
            <a:off x="2797630" y="2872853"/>
            <a:ext cx="380999" cy="985141"/>
          </a:xfrm>
          <a:prstGeom prst="leftBrace">
            <a:avLst>
              <a:gd name="adj1" fmla="val 19872"/>
              <a:gd name="adj2" fmla="val 50000"/>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1719943" y="3234618"/>
            <a:ext cx="1146808" cy="261610"/>
          </a:xfrm>
          <a:prstGeom prst="rect">
            <a:avLst/>
          </a:prstGeom>
          <a:noFill/>
        </p:spPr>
        <p:txBody>
          <a:bodyPr wrap="square" rtlCol="0">
            <a:spAutoFit/>
          </a:bodyPr>
          <a:lstStyle/>
          <a:p>
            <a:r>
              <a:rPr lang="en-US" sz="1100" b="0" i="1" dirty="0" smtClean="0"/>
              <a:t>error for line 1</a:t>
            </a:r>
            <a:endParaRPr lang="en-US" sz="1100" b="0" i="1" dirty="0"/>
          </a:p>
        </p:txBody>
      </p:sp>
      <p:sp>
        <p:nvSpPr>
          <p:cNvPr id="20" name="Left Brace 19"/>
          <p:cNvSpPr/>
          <p:nvPr/>
        </p:nvSpPr>
        <p:spPr bwMode="auto">
          <a:xfrm rot="10800000">
            <a:off x="3238889" y="2865300"/>
            <a:ext cx="421431" cy="1924413"/>
          </a:xfrm>
          <a:prstGeom prst="leftBrace">
            <a:avLst>
              <a:gd name="adj1" fmla="val 19872"/>
              <a:gd name="adj2" fmla="val 50000"/>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TextBox 20"/>
          <p:cNvSpPr txBox="1"/>
          <p:nvPr/>
        </p:nvSpPr>
        <p:spPr>
          <a:xfrm>
            <a:off x="3514453" y="3682981"/>
            <a:ext cx="1300378" cy="261610"/>
          </a:xfrm>
          <a:prstGeom prst="rect">
            <a:avLst/>
          </a:prstGeom>
          <a:noFill/>
        </p:spPr>
        <p:txBody>
          <a:bodyPr wrap="square" rtlCol="0">
            <a:spAutoFit/>
          </a:bodyPr>
          <a:lstStyle/>
          <a:p>
            <a:r>
              <a:rPr lang="en-US" sz="1100" b="0" i="1" dirty="0"/>
              <a:t>e</a:t>
            </a:r>
            <a:r>
              <a:rPr lang="en-US" sz="1100" b="0" i="1" dirty="0" smtClean="0"/>
              <a:t>rror for line 2</a:t>
            </a:r>
            <a:endParaRPr lang="en-US" sz="1100" b="0" i="1" dirty="0"/>
          </a:p>
        </p:txBody>
      </p:sp>
    </p:spTree>
    <p:custDataLst>
      <p:tags r:id="rId2"/>
    </p:custDataLst>
    <p:extLst>
      <p:ext uri="{BB962C8B-B14F-4D97-AF65-F5344CB8AC3E}">
        <p14:creationId xmlns:p14="http://schemas.microsoft.com/office/powerpoint/2010/main" val="2615885694"/>
      </p:ext>
    </p:extLst>
  </p:cSld>
  <p:clrMapOvr>
    <a:masterClrMapping/>
  </p:clrMapOvr>
  <p:transition advTm="177584">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12</a:t>
            </a:fld>
            <a:endParaRPr lang="en-US"/>
          </a:p>
        </p:txBody>
      </p:sp>
      <p:pic>
        <p:nvPicPr>
          <p:cNvPr id="5" name="Picture 4"/>
          <p:cNvPicPr>
            <a:picLocks noChangeAspect="1"/>
          </p:cNvPicPr>
          <p:nvPr/>
        </p:nvPicPr>
        <p:blipFill>
          <a:blip r:embed="rId3"/>
          <a:stretch>
            <a:fillRect/>
          </a:stretch>
        </p:blipFill>
        <p:spPr>
          <a:xfrm>
            <a:off x="1396621" y="1361626"/>
            <a:ext cx="5294269" cy="5182129"/>
          </a:xfrm>
          <a:prstGeom prst="rect">
            <a:avLst/>
          </a:prstGeom>
        </p:spPr>
      </p:pic>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1151046"/>
              </p:ext>
            </p:extLst>
          </p:nvPr>
        </p:nvGraphicFramePr>
        <p:xfrm>
          <a:off x="2438792" y="3685496"/>
          <a:ext cx="3209925" cy="1638300"/>
        </p:xfrm>
        <a:graphic>
          <a:graphicData uri="http://schemas.openxmlformats.org/presentationml/2006/ole">
            <mc:AlternateContent xmlns:mc="http://schemas.openxmlformats.org/markup-compatibility/2006">
              <mc:Choice xmlns:v="urn:schemas-microsoft-com:vml" Requires="v">
                <p:oleObj spid="_x0000_s66648" name="Equation" r:id="rId4" imgW="1244520" imgH="634680" progId="Equation.DSMT4">
                  <p:embed/>
                </p:oleObj>
              </mc:Choice>
              <mc:Fallback>
                <p:oleObj name="Equation" r:id="rId4" imgW="1244520" imgH="634680" progId="Equation.DSMT4">
                  <p:embed/>
                  <p:pic>
                    <p:nvPicPr>
                      <p:cNvPr id="0" name=""/>
                      <p:cNvPicPr/>
                      <p:nvPr/>
                    </p:nvPicPr>
                    <p:blipFill>
                      <a:blip r:embed="rId5"/>
                      <a:stretch>
                        <a:fillRect/>
                      </a:stretch>
                    </p:blipFill>
                    <p:spPr>
                      <a:xfrm>
                        <a:off x="2438792" y="3685496"/>
                        <a:ext cx="3209925" cy="1638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486335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13</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9" name="Picture 8"/>
          <p:cNvPicPr>
            <a:picLocks noChangeAspect="1"/>
          </p:cNvPicPr>
          <p:nvPr/>
        </p:nvPicPr>
        <p:blipFill>
          <a:blip r:embed="rId3"/>
          <a:stretch>
            <a:fillRect/>
          </a:stretch>
        </p:blipFill>
        <p:spPr>
          <a:xfrm>
            <a:off x="1452190" y="1422826"/>
            <a:ext cx="5218129" cy="5108353"/>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3674223327"/>
              </p:ext>
            </p:extLst>
          </p:nvPr>
        </p:nvGraphicFramePr>
        <p:xfrm>
          <a:off x="804636" y="2964630"/>
          <a:ext cx="359612" cy="424996"/>
        </p:xfrm>
        <a:graphic>
          <a:graphicData uri="http://schemas.openxmlformats.org/presentationml/2006/ole">
            <mc:AlternateContent xmlns:mc="http://schemas.openxmlformats.org/markup-compatibility/2006">
              <mc:Choice xmlns:v="urn:schemas-microsoft-com:vml" Requires="v">
                <p:oleObj spid="_x0000_s64784" name="Equation" r:id="rId4" imgW="139680" imgH="164880" progId="Equation.DSMT4">
                  <p:embed/>
                </p:oleObj>
              </mc:Choice>
              <mc:Fallback>
                <p:oleObj name="Equation" r:id="rId4" imgW="139680" imgH="164880" progId="Equation.DSMT4">
                  <p:embed/>
                  <p:pic>
                    <p:nvPicPr>
                      <p:cNvPr id="0" name=""/>
                      <p:cNvPicPr/>
                      <p:nvPr/>
                    </p:nvPicPr>
                    <p:blipFill>
                      <a:blip r:embed="rId5"/>
                      <a:stretch>
                        <a:fillRect/>
                      </a:stretch>
                    </p:blipFill>
                    <p:spPr>
                      <a:xfrm>
                        <a:off x="804636" y="2964630"/>
                        <a:ext cx="359612" cy="424996"/>
                      </a:xfrm>
                      <a:prstGeom prst="rect">
                        <a:avLst/>
                      </a:prstGeom>
                    </p:spPr>
                  </p:pic>
                </p:oleObj>
              </mc:Fallback>
            </mc:AlternateContent>
          </a:graphicData>
        </a:graphic>
      </p:graphicFrame>
      <p:sp>
        <p:nvSpPr>
          <p:cNvPr id="3" name="Rectangle 2"/>
          <p:cNvSpPr/>
          <p:nvPr/>
        </p:nvSpPr>
        <p:spPr bwMode="auto">
          <a:xfrm>
            <a:off x="837294" y="1371602"/>
            <a:ext cx="1263650" cy="5348288"/>
          </a:xfrm>
          <a:prstGeom prst="rect">
            <a:avLst/>
          </a:prstGeom>
          <a:noFill/>
          <a:ln w="25400"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127559" y="1371602"/>
            <a:ext cx="5383584" cy="5348288"/>
          </a:xfrm>
          <a:prstGeom prst="rect">
            <a:avLst/>
          </a:prstGeom>
          <a:noFill/>
          <a:ln w="25400"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498277573"/>
              </p:ext>
            </p:extLst>
          </p:nvPr>
        </p:nvGraphicFramePr>
        <p:xfrm>
          <a:off x="6850488" y="2929509"/>
          <a:ext cx="458788" cy="425450"/>
        </p:xfrm>
        <a:graphic>
          <a:graphicData uri="http://schemas.openxmlformats.org/presentationml/2006/ole">
            <mc:AlternateContent xmlns:mc="http://schemas.openxmlformats.org/markup-compatibility/2006">
              <mc:Choice xmlns:v="urn:schemas-microsoft-com:vml" Requires="v">
                <p:oleObj spid="_x0000_s64785" name="Equation" r:id="rId6" imgW="177480" imgH="164880" progId="Equation.DSMT4">
                  <p:embed/>
                </p:oleObj>
              </mc:Choice>
              <mc:Fallback>
                <p:oleObj name="Equation" r:id="rId6" imgW="177480" imgH="164880" progId="Equation.DSMT4">
                  <p:embed/>
                  <p:pic>
                    <p:nvPicPr>
                      <p:cNvPr id="0" name=""/>
                      <p:cNvPicPr/>
                      <p:nvPr/>
                    </p:nvPicPr>
                    <p:blipFill>
                      <a:blip r:embed="rId7"/>
                      <a:stretch>
                        <a:fillRect/>
                      </a:stretch>
                    </p:blipFill>
                    <p:spPr>
                      <a:xfrm>
                        <a:off x="6850488" y="2929509"/>
                        <a:ext cx="458788" cy="4254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09078561"/>
              </p:ext>
            </p:extLst>
          </p:nvPr>
        </p:nvGraphicFramePr>
        <p:xfrm>
          <a:off x="925286" y="4364631"/>
          <a:ext cx="6326414" cy="2060790"/>
        </p:xfrm>
        <a:graphic>
          <a:graphicData uri="http://schemas.openxmlformats.org/presentationml/2006/ole">
            <mc:AlternateContent xmlns:mc="http://schemas.openxmlformats.org/markup-compatibility/2006">
              <mc:Choice xmlns:v="urn:schemas-microsoft-com:vml" Requires="v">
                <p:oleObj spid="_x0000_s64786" name="Equation" r:id="rId8" imgW="2730240" imgH="888840" progId="Equation.DSMT4">
                  <p:embed/>
                </p:oleObj>
              </mc:Choice>
              <mc:Fallback>
                <p:oleObj name="Equation" r:id="rId8" imgW="2730240" imgH="888840" progId="Equation.DSMT4">
                  <p:embed/>
                  <p:pic>
                    <p:nvPicPr>
                      <p:cNvPr id="0" name=""/>
                      <p:cNvPicPr/>
                      <p:nvPr/>
                    </p:nvPicPr>
                    <p:blipFill>
                      <a:blip r:embed="rId9"/>
                      <a:stretch>
                        <a:fillRect/>
                      </a:stretch>
                    </p:blipFill>
                    <p:spPr>
                      <a:xfrm>
                        <a:off x="925286" y="4364631"/>
                        <a:ext cx="6326414" cy="206079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30251164"/>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14</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9" name="Picture 8"/>
          <p:cNvPicPr>
            <a:picLocks noChangeAspect="1"/>
          </p:cNvPicPr>
          <p:nvPr/>
        </p:nvPicPr>
        <p:blipFill rotWithShape="1">
          <a:blip r:embed="rId3"/>
          <a:srcRect b="38002"/>
          <a:stretch/>
        </p:blipFill>
        <p:spPr>
          <a:xfrm>
            <a:off x="1300353" y="1448478"/>
            <a:ext cx="5218129" cy="3167065"/>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435587214"/>
              </p:ext>
            </p:extLst>
          </p:nvPr>
        </p:nvGraphicFramePr>
        <p:xfrm>
          <a:off x="630465" y="2518314"/>
          <a:ext cx="359612" cy="424996"/>
        </p:xfrm>
        <a:graphic>
          <a:graphicData uri="http://schemas.openxmlformats.org/presentationml/2006/ole">
            <mc:AlternateContent xmlns:mc="http://schemas.openxmlformats.org/markup-compatibility/2006">
              <mc:Choice xmlns:v="urn:schemas-microsoft-com:vml" Requires="v">
                <p:oleObj spid="_x0000_s92494" name="Equation" r:id="rId4" imgW="139680" imgH="164880" progId="Equation.DSMT4">
                  <p:embed/>
                </p:oleObj>
              </mc:Choice>
              <mc:Fallback>
                <p:oleObj name="Equation" r:id="rId4" imgW="139680" imgH="164880" progId="Equation.DSMT4">
                  <p:embed/>
                  <p:pic>
                    <p:nvPicPr>
                      <p:cNvPr id="0" name=""/>
                      <p:cNvPicPr/>
                      <p:nvPr/>
                    </p:nvPicPr>
                    <p:blipFill>
                      <a:blip r:embed="rId5"/>
                      <a:stretch>
                        <a:fillRect/>
                      </a:stretch>
                    </p:blipFill>
                    <p:spPr>
                      <a:xfrm>
                        <a:off x="630465" y="2518314"/>
                        <a:ext cx="359612" cy="424996"/>
                      </a:xfrm>
                      <a:prstGeom prst="rect">
                        <a:avLst/>
                      </a:prstGeom>
                    </p:spPr>
                  </p:pic>
                </p:oleObj>
              </mc:Fallback>
            </mc:AlternateContent>
          </a:graphicData>
        </a:graphic>
      </p:graphicFrame>
      <p:sp>
        <p:nvSpPr>
          <p:cNvPr id="3" name="Rectangle 2"/>
          <p:cNvSpPr/>
          <p:nvPr/>
        </p:nvSpPr>
        <p:spPr bwMode="auto">
          <a:xfrm>
            <a:off x="245900" y="2273750"/>
            <a:ext cx="1694288" cy="2351317"/>
          </a:xfrm>
          <a:prstGeom prst="rect">
            <a:avLst/>
          </a:prstGeom>
          <a:noFill/>
          <a:ln w="25400"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941158" y="2264226"/>
            <a:ext cx="5468513" cy="2351317"/>
          </a:xfrm>
          <a:prstGeom prst="rect">
            <a:avLst/>
          </a:prstGeom>
          <a:noFill/>
          <a:ln w="25400"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708964171"/>
              </p:ext>
            </p:extLst>
          </p:nvPr>
        </p:nvGraphicFramePr>
        <p:xfrm>
          <a:off x="6676317" y="2374333"/>
          <a:ext cx="458788" cy="425450"/>
        </p:xfrm>
        <a:graphic>
          <a:graphicData uri="http://schemas.openxmlformats.org/presentationml/2006/ole">
            <mc:AlternateContent xmlns:mc="http://schemas.openxmlformats.org/markup-compatibility/2006">
              <mc:Choice xmlns:v="urn:schemas-microsoft-com:vml" Requires="v">
                <p:oleObj spid="_x0000_s92495" name="Equation" r:id="rId6" imgW="177480" imgH="164880" progId="Equation.DSMT4">
                  <p:embed/>
                </p:oleObj>
              </mc:Choice>
              <mc:Fallback>
                <p:oleObj name="Equation" r:id="rId6" imgW="177480" imgH="164880" progId="Equation.DSMT4">
                  <p:embed/>
                  <p:pic>
                    <p:nvPicPr>
                      <p:cNvPr id="0" name=""/>
                      <p:cNvPicPr/>
                      <p:nvPr/>
                    </p:nvPicPr>
                    <p:blipFill>
                      <a:blip r:embed="rId7"/>
                      <a:stretch>
                        <a:fillRect/>
                      </a:stretch>
                    </p:blipFill>
                    <p:spPr>
                      <a:xfrm>
                        <a:off x="6676317" y="2374333"/>
                        <a:ext cx="458788" cy="4254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63350836"/>
              </p:ext>
            </p:extLst>
          </p:nvPr>
        </p:nvGraphicFramePr>
        <p:xfrm>
          <a:off x="2191659" y="1034593"/>
          <a:ext cx="325438" cy="360363"/>
        </p:xfrm>
        <a:graphic>
          <a:graphicData uri="http://schemas.openxmlformats.org/presentationml/2006/ole">
            <mc:AlternateContent xmlns:mc="http://schemas.openxmlformats.org/markup-compatibility/2006">
              <mc:Choice xmlns:v="urn:schemas-microsoft-com:vml" Requires="v">
                <p:oleObj spid="_x0000_s92496" name="Equation" r:id="rId8" imgW="126720" imgH="139680" progId="Equation.DSMT4">
                  <p:embed/>
                </p:oleObj>
              </mc:Choice>
              <mc:Fallback>
                <p:oleObj name="Equation" r:id="rId8" imgW="126720" imgH="139680" progId="Equation.DSMT4">
                  <p:embed/>
                  <p:pic>
                    <p:nvPicPr>
                      <p:cNvPr id="0" name=""/>
                      <p:cNvPicPr/>
                      <p:nvPr/>
                    </p:nvPicPr>
                    <p:blipFill>
                      <a:blip r:embed="rId9"/>
                      <a:stretch>
                        <a:fillRect/>
                      </a:stretch>
                    </p:blipFill>
                    <p:spPr>
                      <a:xfrm>
                        <a:off x="2191659" y="1034593"/>
                        <a:ext cx="325438" cy="36036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95397178"/>
              </p:ext>
            </p:extLst>
          </p:nvPr>
        </p:nvGraphicFramePr>
        <p:xfrm>
          <a:off x="2786517" y="920293"/>
          <a:ext cx="358775" cy="588963"/>
        </p:xfrm>
        <a:graphic>
          <a:graphicData uri="http://schemas.openxmlformats.org/presentationml/2006/ole">
            <mc:AlternateContent xmlns:mc="http://schemas.openxmlformats.org/markup-compatibility/2006">
              <mc:Choice xmlns:v="urn:schemas-microsoft-com:vml" Requires="v">
                <p:oleObj spid="_x0000_s92497" name="Equation" r:id="rId10" imgW="139680" imgH="228600" progId="Equation.DSMT4">
                  <p:embed/>
                </p:oleObj>
              </mc:Choice>
              <mc:Fallback>
                <p:oleObj name="Equation" r:id="rId10" imgW="139680" imgH="228600" progId="Equation.DSMT4">
                  <p:embed/>
                  <p:pic>
                    <p:nvPicPr>
                      <p:cNvPr id="0" name=""/>
                      <p:cNvPicPr/>
                      <p:nvPr/>
                    </p:nvPicPr>
                    <p:blipFill>
                      <a:blip r:embed="rId11"/>
                      <a:stretch>
                        <a:fillRect/>
                      </a:stretch>
                    </p:blipFill>
                    <p:spPr>
                      <a:xfrm>
                        <a:off x="2786517" y="920293"/>
                        <a:ext cx="358775" cy="588963"/>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3668659"/>
              </p:ext>
            </p:extLst>
          </p:nvPr>
        </p:nvGraphicFramePr>
        <p:xfrm>
          <a:off x="3380242" y="920975"/>
          <a:ext cx="392112" cy="588962"/>
        </p:xfrm>
        <a:graphic>
          <a:graphicData uri="http://schemas.openxmlformats.org/presentationml/2006/ole">
            <mc:AlternateContent xmlns:mc="http://schemas.openxmlformats.org/markup-compatibility/2006">
              <mc:Choice xmlns:v="urn:schemas-microsoft-com:vml" Requires="v">
                <p:oleObj spid="_x0000_s92498" name="Equation" r:id="rId12" imgW="152280" imgH="228600" progId="Equation.DSMT4">
                  <p:embed/>
                </p:oleObj>
              </mc:Choice>
              <mc:Fallback>
                <p:oleObj name="Equation" r:id="rId12" imgW="152280" imgH="228600" progId="Equation.DSMT4">
                  <p:embed/>
                  <p:pic>
                    <p:nvPicPr>
                      <p:cNvPr id="0" name=""/>
                      <p:cNvPicPr/>
                      <p:nvPr/>
                    </p:nvPicPr>
                    <p:blipFill>
                      <a:blip r:embed="rId13"/>
                      <a:stretch>
                        <a:fillRect/>
                      </a:stretch>
                    </p:blipFill>
                    <p:spPr>
                      <a:xfrm>
                        <a:off x="3380242" y="920975"/>
                        <a:ext cx="392112" cy="588962"/>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66822154"/>
              </p:ext>
            </p:extLst>
          </p:nvPr>
        </p:nvGraphicFramePr>
        <p:xfrm>
          <a:off x="4000954" y="920975"/>
          <a:ext cx="392113" cy="588962"/>
        </p:xfrm>
        <a:graphic>
          <a:graphicData uri="http://schemas.openxmlformats.org/presentationml/2006/ole">
            <mc:AlternateContent xmlns:mc="http://schemas.openxmlformats.org/markup-compatibility/2006">
              <mc:Choice xmlns:v="urn:schemas-microsoft-com:vml" Requires="v">
                <p:oleObj spid="_x0000_s92499" name="Equation" r:id="rId14" imgW="152280" imgH="228600" progId="Equation.DSMT4">
                  <p:embed/>
                </p:oleObj>
              </mc:Choice>
              <mc:Fallback>
                <p:oleObj name="Equation" r:id="rId14" imgW="152280" imgH="228600" progId="Equation.DSMT4">
                  <p:embed/>
                  <p:pic>
                    <p:nvPicPr>
                      <p:cNvPr id="0" name=""/>
                      <p:cNvPicPr/>
                      <p:nvPr/>
                    </p:nvPicPr>
                    <p:blipFill>
                      <a:blip r:embed="rId15"/>
                      <a:stretch>
                        <a:fillRect/>
                      </a:stretch>
                    </p:blipFill>
                    <p:spPr>
                      <a:xfrm>
                        <a:off x="4000954" y="920975"/>
                        <a:ext cx="392113" cy="58896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983091422"/>
              </p:ext>
            </p:extLst>
          </p:nvPr>
        </p:nvGraphicFramePr>
        <p:xfrm>
          <a:off x="4664529" y="930500"/>
          <a:ext cx="392113" cy="588962"/>
        </p:xfrm>
        <a:graphic>
          <a:graphicData uri="http://schemas.openxmlformats.org/presentationml/2006/ole">
            <mc:AlternateContent xmlns:mc="http://schemas.openxmlformats.org/markup-compatibility/2006">
              <mc:Choice xmlns:v="urn:schemas-microsoft-com:vml" Requires="v">
                <p:oleObj spid="_x0000_s92500" name="Equation" r:id="rId16" imgW="152280" imgH="228600" progId="Equation.DSMT4">
                  <p:embed/>
                </p:oleObj>
              </mc:Choice>
              <mc:Fallback>
                <p:oleObj name="Equation" r:id="rId16" imgW="152280" imgH="228600" progId="Equation.DSMT4">
                  <p:embed/>
                  <p:pic>
                    <p:nvPicPr>
                      <p:cNvPr id="0" name=""/>
                      <p:cNvPicPr/>
                      <p:nvPr/>
                    </p:nvPicPr>
                    <p:blipFill>
                      <a:blip r:embed="rId17"/>
                      <a:stretch>
                        <a:fillRect/>
                      </a:stretch>
                    </p:blipFill>
                    <p:spPr>
                      <a:xfrm>
                        <a:off x="4664529" y="930500"/>
                        <a:ext cx="392113" cy="58896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04974997"/>
              </p:ext>
            </p:extLst>
          </p:nvPr>
        </p:nvGraphicFramePr>
        <p:xfrm>
          <a:off x="5285242" y="920975"/>
          <a:ext cx="390525" cy="588962"/>
        </p:xfrm>
        <a:graphic>
          <a:graphicData uri="http://schemas.openxmlformats.org/presentationml/2006/ole">
            <mc:AlternateContent xmlns:mc="http://schemas.openxmlformats.org/markup-compatibility/2006">
              <mc:Choice xmlns:v="urn:schemas-microsoft-com:vml" Requires="v">
                <p:oleObj spid="_x0000_s92501" name="Equation" r:id="rId18" imgW="152280" imgH="228600" progId="Equation.DSMT4">
                  <p:embed/>
                </p:oleObj>
              </mc:Choice>
              <mc:Fallback>
                <p:oleObj name="Equation" r:id="rId18" imgW="152280" imgH="228600" progId="Equation.DSMT4">
                  <p:embed/>
                  <p:pic>
                    <p:nvPicPr>
                      <p:cNvPr id="0" name=""/>
                      <p:cNvPicPr/>
                      <p:nvPr/>
                    </p:nvPicPr>
                    <p:blipFill>
                      <a:blip r:embed="rId19"/>
                      <a:stretch>
                        <a:fillRect/>
                      </a:stretch>
                    </p:blipFill>
                    <p:spPr>
                      <a:xfrm>
                        <a:off x="5285242" y="920975"/>
                        <a:ext cx="390525" cy="5889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236911148"/>
              </p:ext>
            </p:extLst>
          </p:nvPr>
        </p:nvGraphicFramePr>
        <p:xfrm>
          <a:off x="5861504" y="920975"/>
          <a:ext cx="390525" cy="588962"/>
        </p:xfrm>
        <a:graphic>
          <a:graphicData uri="http://schemas.openxmlformats.org/presentationml/2006/ole">
            <mc:AlternateContent xmlns:mc="http://schemas.openxmlformats.org/markup-compatibility/2006">
              <mc:Choice xmlns:v="urn:schemas-microsoft-com:vml" Requires="v">
                <p:oleObj spid="_x0000_s92502" name="Equation" r:id="rId20" imgW="152280" imgH="228600" progId="Equation.DSMT4">
                  <p:embed/>
                </p:oleObj>
              </mc:Choice>
              <mc:Fallback>
                <p:oleObj name="Equation" r:id="rId20" imgW="152280" imgH="228600" progId="Equation.DSMT4">
                  <p:embed/>
                  <p:pic>
                    <p:nvPicPr>
                      <p:cNvPr id="0" name=""/>
                      <p:cNvPicPr/>
                      <p:nvPr/>
                    </p:nvPicPr>
                    <p:blipFill>
                      <a:blip r:embed="rId21"/>
                      <a:stretch>
                        <a:fillRect/>
                      </a:stretch>
                    </p:blipFill>
                    <p:spPr>
                      <a:xfrm>
                        <a:off x="5861504" y="920975"/>
                        <a:ext cx="390525" cy="58896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804411720"/>
              </p:ext>
            </p:extLst>
          </p:nvPr>
        </p:nvGraphicFramePr>
        <p:xfrm>
          <a:off x="2027694" y="940692"/>
          <a:ext cx="430055" cy="614365"/>
        </p:xfrm>
        <a:graphic>
          <a:graphicData uri="http://schemas.openxmlformats.org/presentationml/2006/ole">
            <mc:AlternateContent xmlns:mc="http://schemas.openxmlformats.org/markup-compatibility/2006">
              <mc:Choice xmlns:v="urn:schemas-microsoft-com:vml" Requires="v">
                <p:oleObj spid="_x0000_s92503" name="Equation" r:id="rId22" imgW="177480" imgH="253800" progId="Equation.DSMT4">
                  <p:embed/>
                </p:oleObj>
              </mc:Choice>
              <mc:Fallback>
                <p:oleObj name="Equation" r:id="rId22" imgW="177480" imgH="253800" progId="Equation.DSMT4">
                  <p:embed/>
                  <p:pic>
                    <p:nvPicPr>
                      <p:cNvPr id="0" name=""/>
                      <p:cNvPicPr/>
                      <p:nvPr/>
                    </p:nvPicPr>
                    <p:blipFill>
                      <a:blip r:embed="rId23"/>
                      <a:stretch>
                        <a:fillRect/>
                      </a:stretch>
                    </p:blipFill>
                    <p:spPr>
                      <a:xfrm>
                        <a:off x="2027694" y="940692"/>
                        <a:ext cx="430055" cy="61436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948540758"/>
              </p:ext>
            </p:extLst>
          </p:nvPr>
        </p:nvGraphicFramePr>
        <p:xfrm>
          <a:off x="5990495" y="930500"/>
          <a:ext cx="430055" cy="614365"/>
        </p:xfrm>
        <a:graphic>
          <a:graphicData uri="http://schemas.openxmlformats.org/presentationml/2006/ole">
            <mc:AlternateContent xmlns:mc="http://schemas.openxmlformats.org/markup-compatibility/2006">
              <mc:Choice xmlns:v="urn:schemas-microsoft-com:vml" Requires="v">
                <p:oleObj spid="_x0000_s92504" name="Equation" r:id="rId24" imgW="177480" imgH="253800" progId="Equation.DSMT4">
                  <p:embed/>
                </p:oleObj>
              </mc:Choice>
              <mc:Fallback>
                <p:oleObj name="Equation" r:id="rId24" imgW="177480" imgH="253800" progId="Equation.DSMT4">
                  <p:embed/>
                  <p:pic>
                    <p:nvPicPr>
                      <p:cNvPr id="0" name=""/>
                      <p:cNvPicPr/>
                      <p:nvPr/>
                    </p:nvPicPr>
                    <p:blipFill>
                      <a:blip r:embed="rId25"/>
                      <a:stretch>
                        <a:fillRect/>
                      </a:stretch>
                    </p:blipFill>
                    <p:spPr>
                      <a:xfrm>
                        <a:off x="5990495" y="930500"/>
                        <a:ext cx="430055" cy="614365"/>
                      </a:xfrm>
                      <a:prstGeom prst="rect">
                        <a:avLst/>
                      </a:prstGeom>
                    </p:spPr>
                  </p:pic>
                </p:oleObj>
              </mc:Fallback>
            </mc:AlternateContent>
          </a:graphicData>
        </a:graphic>
      </p:graphicFrame>
      <p:sp>
        <p:nvSpPr>
          <p:cNvPr id="21" name="Rectangle 20"/>
          <p:cNvSpPr/>
          <p:nvPr/>
        </p:nvSpPr>
        <p:spPr bwMode="auto">
          <a:xfrm>
            <a:off x="1303891" y="920293"/>
            <a:ext cx="6109281" cy="1333047"/>
          </a:xfrm>
          <a:prstGeom prst="rect">
            <a:avLst/>
          </a:prstGeom>
          <a:noFill/>
          <a:ln w="25400"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1172898444"/>
              </p:ext>
            </p:extLst>
          </p:nvPr>
        </p:nvGraphicFramePr>
        <p:xfrm>
          <a:off x="6757988" y="1481136"/>
          <a:ext cx="328612" cy="523875"/>
        </p:xfrm>
        <a:graphic>
          <a:graphicData uri="http://schemas.openxmlformats.org/presentationml/2006/ole">
            <mc:AlternateContent xmlns:mc="http://schemas.openxmlformats.org/markup-compatibility/2006">
              <mc:Choice xmlns:v="urn:schemas-microsoft-com:vml" Requires="v">
                <p:oleObj spid="_x0000_s92505" name="Equation" r:id="rId26" imgW="126720" imgH="203040" progId="Equation.DSMT4">
                  <p:embed/>
                </p:oleObj>
              </mc:Choice>
              <mc:Fallback>
                <p:oleObj name="Equation" r:id="rId26" imgW="126720" imgH="203040" progId="Equation.DSMT4">
                  <p:embed/>
                  <p:pic>
                    <p:nvPicPr>
                      <p:cNvPr id="0" name=""/>
                      <p:cNvPicPr/>
                      <p:nvPr/>
                    </p:nvPicPr>
                    <p:blipFill>
                      <a:blip r:embed="rId27"/>
                      <a:stretch>
                        <a:fillRect/>
                      </a:stretch>
                    </p:blipFill>
                    <p:spPr>
                      <a:xfrm>
                        <a:off x="6757988" y="1481136"/>
                        <a:ext cx="328612" cy="523875"/>
                      </a:xfrm>
                      <a:prstGeom prst="rect">
                        <a:avLst/>
                      </a:prstGeom>
                    </p:spPr>
                  </p:pic>
                </p:oleObj>
              </mc:Fallback>
            </mc:AlternateContent>
          </a:graphicData>
        </a:graphic>
      </p:graphicFrame>
      <p:sp>
        <p:nvSpPr>
          <p:cNvPr id="24" name="Arc 23"/>
          <p:cNvSpPr/>
          <p:nvPr/>
        </p:nvSpPr>
        <p:spPr bwMode="auto">
          <a:xfrm>
            <a:off x="6062208" y="1209293"/>
            <a:ext cx="707571" cy="736247"/>
          </a:xfrm>
          <a:prstGeom prst="arc">
            <a:avLst/>
          </a:prstGeom>
          <a:noFill/>
          <a:ln w="9525" cap="flat" cmpd="sng" algn="ctr">
            <a:solidFill>
              <a:srgbClr val="00B050"/>
            </a:solidFill>
            <a:prstDash val="solid"/>
            <a:round/>
            <a:headEnd type="none" w="med" len="med"/>
            <a:tailEnd type="triangl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359540913"/>
              </p:ext>
            </p:extLst>
          </p:nvPr>
        </p:nvGraphicFramePr>
        <p:xfrm>
          <a:off x="418385" y="4869631"/>
          <a:ext cx="359612" cy="424996"/>
        </p:xfrm>
        <a:graphic>
          <a:graphicData uri="http://schemas.openxmlformats.org/presentationml/2006/ole">
            <mc:AlternateContent xmlns:mc="http://schemas.openxmlformats.org/markup-compatibility/2006">
              <mc:Choice xmlns:v="urn:schemas-microsoft-com:vml" Requires="v">
                <p:oleObj spid="_x0000_s92506" name="Equation" r:id="rId28" imgW="139680" imgH="164880" progId="Equation.DSMT4">
                  <p:embed/>
                </p:oleObj>
              </mc:Choice>
              <mc:Fallback>
                <p:oleObj name="Equation" r:id="rId28" imgW="139680" imgH="164880" progId="Equation.DSMT4">
                  <p:embed/>
                  <p:pic>
                    <p:nvPicPr>
                      <p:cNvPr id="0" name=""/>
                      <p:cNvPicPr/>
                      <p:nvPr/>
                    </p:nvPicPr>
                    <p:blipFill>
                      <a:blip r:embed="rId5"/>
                      <a:stretch>
                        <a:fillRect/>
                      </a:stretch>
                    </p:blipFill>
                    <p:spPr>
                      <a:xfrm>
                        <a:off x="418385" y="4869631"/>
                        <a:ext cx="359612" cy="424996"/>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581403669"/>
              </p:ext>
            </p:extLst>
          </p:nvPr>
        </p:nvGraphicFramePr>
        <p:xfrm>
          <a:off x="351722" y="5487644"/>
          <a:ext cx="458788" cy="425450"/>
        </p:xfrm>
        <a:graphic>
          <a:graphicData uri="http://schemas.openxmlformats.org/presentationml/2006/ole">
            <mc:AlternateContent xmlns:mc="http://schemas.openxmlformats.org/markup-compatibility/2006">
              <mc:Choice xmlns:v="urn:schemas-microsoft-com:vml" Requires="v">
                <p:oleObj spid="_x0000_s92507" name="Equation" r:id="rId29" imgW="177480" imgH="164880" progId="Equation.DSMT4">
                  <p:embed/>
                </p:oleObj>
              </mc:Choice>
              <mc:Fallback>
                <p:oleObj name="Equation" r:id="rId29" imgW="177480" imgH="164880" progId="Equation.DSMT4">
                  <p:embed/>
                  <p:pic>
                    <p:nvPicPr>
                      <p:cNvPr id="0" name=""/>
                      <p:cNvPicPr/>
                      <p:nvPr/>
                    </p:nvPicPr>
                    <p:blipFill>
                      <a:blip r:embed="rId7"/>
                      <a:stretch>
                        <a:fillRect/>
                      </a:stretch>
                    </p:blipFill>
                    <p:spPr>
                      <a:xfrm>
                        <a:off x="351722" y="5487644"/>
                        <a:ext cx="458788" cy="42545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4110095624"/>
              </p:ext>
            </p:extLst>
          </p:nvPr>
        </p:nvGraphicFramePr>
        <p:xfrm>
          <a:off x="400738" y="6118447"/>
          <a:ext cx="328612" cy="523875"/>
        </p:xfrm>
        <a:graphic>
          <a:graphicData uri="http://schemas.openxmlformats.org/presentationml/2006/ole">
            <mc:AlternateContent xmlns:mc="http://schemas.openxmlformats.org/markup-compatibility/2006">
              <mc:Choice xmlns:v="urn:schemas-microsoft-com:vml" Requires="v">
                <p:oleObj spid="_x0000_s92508" name="Equation" r:id="rId30" imgW="126720" imgH="203040" progId="Equation.DSMT4">
                  <p:embed/>
                </p:oleObj>
              </mc:Choice>
              <mc:Fallback>
                <p:oleObj name="Equation" r:id="rId30" imgW="126720" imgH="203040" progId="Equation.DSMT4">
                  <p:embed/>
                  <p:pic>
                    <p:nvPicPr>
                      <p:cNvPr id="0" name=""/>
                      <p:cNvPicPr/>
                      <p:nvPr/>
                    </p:nvPicPr>
                    <p:blipFill>
                      <a:blip r:embed="rId27"/>
                      <a:stretch>
                        <a:fillRect/>
                      </a:stretch>
                    </p:blipFill>
                    <p:spPr>
                      <a:xfrm>
                        <a:off x="400738" y="6118447"/>
                        <a:ext cx="328612" cy="523875"/>
                      </a:xfrm>
                      <a:prstGeom prst="rect">
                        <a:avLst/>
                      </a:prstGeom>
                    </p:spPr>
                  </p:pic>
                </p:oleObj>
              </mc:Fallback>
            </mc:AlternateContent>
          </a:graphicData>
        </a:graphic>
      </p:graphicFrame>
      <p:sp>
        <p:nvSpPr>
          <p:cNvPr id="5" name="TextBox 4"/>
          <p:cNvSpPr txBox="1"/>
          <p:nvPr/>
        </p:nvSpPr>
        <p:spPr>
          <a:xfrm>
            <a:off x="759037" y="4918851"/>
            <a:ext cx="5673349" cy="338554"/>
          </a:xfrm>
          <a:prstGeom prst="rect">
            <a:avLst/>
          </a:prstGeom>
          <a:noFill/>
        </p:spPr>
        <p:txBody>
          <a:bodyPr wrap="none" rtlCol="0">
            <a:spAutoFit/>
          </a:bodyPr>
          <a:lstStyle/>
          <a:p>
            <a:r>
              <a:rPr lang="en-US" dirty="0" smtClean="0"/>
              <a:t>Is an NT </a:t>
            </a:r>
            <a:r>
              <a:rPr lang="en-US" dirty="0" smtClean="0"/>
              <a:t>by 1</a:t>
            </a:r>
            <a:r>
              <a:rPr lang="en-US" dirty="0" smtClean="0"/>
              <a:t> </a:t>
            </a:r>
            <a:r>
              <a:rPr lang="en-US" dirty="0" smtClean="0"/>
              <a:t>column vector of purchase interest ratings</a:t>
            </a:r>
            <a:endParaRPr lang="en-US" dirty="0"/>
          </a:p>
        </p:txBody>
      </p:sp>
      <p:sp>
        <p:nvSpPr>
          <p:cNvPr id="27" name="TextBox 26"/>
          <p:cNvSpPr txBox="1"/>
          <p:nvPr/>
        </p:nvSpPr>
        <p:spPr>
          <a:xfrm>
            <a:off x="810271" y="5596659"/>
            <a:ext cx="7580921" cy="338554"/>
          </a:xfrm>
          <a:prstGeom prst="rect">
            <a:avLst/>
          </a:prstGeom>
          <a:noFill/>
        </p:spPr>
        <p:txBody>
          <a:bodyPr wrap="none" rtlCol="0">
            <a:spAutoFit/>
          </a:bodyPr>
          <a:lstStyle/>
          <a:p>
            <a:r>
              <a:rPr lang="en-US" dirty="0" smtClean="0"/>
              <a:t>Is an NT </a:t>
            </a:r>
            <a:r>
              <a:rPr lang="en-US" dirty="0" smtClean="0"/>
              <a:t>by </a:t>
            </a:r>
            <a:r>
              <a:rPr lang="en-US" dirty="0" smtClean="0"/>
              <a:t>K column matrix of independent variables (of which there are K)</a:t>
            </a:r>
            <a:endParaRPr lang="en-US" dirty="0"/>
          </a:p>
        </p:txBody>
      </p:sp>
      <p:sp>
        <p:nvSpPr>
          <p:cNvPr id="28" name="TextBox 27"/>
          <p:cNvSpPr txBox="1"/>
          <p:nvPr/>
        </p:nvSpPr>
        <p:spPr>
          <a:xfrm>
            <a:off x="786460" y="6231362"/>
            <a:ext cx="5779146" cy="338554"/>
          </a:xfrm>
          <a:prstGeom prst="rect">
            <a:avLst/>
          </a:prstGeom>
          <a:noFill/>
        </p:spPr>
        <p:txBody>
          <a:bodyPr wrap="none" rtlCol="0">
            <a:spAutoFit/>
          </a:bodyPr>
          <a:lstStyle/>
          <a:p>
            <a:r>
              <a:rPr lang="en-US" dirty="0" smtClean="0"/>
              <a:t>Is a K by 1 column vector of parameters (to be estimated)</a:t>
            </a:r>
            <a:endParaRPr lang="en-US" dirty="0"/>
          </a:p>
        </p:txBody>
      </p:sp>
    </p:spTree>
    <p:extLst>
      <p:ext uri="{BB962C8B-B14F-4D97-AF65-F5344CB8AC3E}">
        <p14:creationId xmlns:p14="http://schemas.microsoft.com/office/powerpoint/2010/main" val="425601833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15</a:t>
            </a:fld>
            <a:endParaRPr lang="en-US"/>
          </a:p>
        </p:txBody>
      </p:sp>
      <p:sp>
        <p:nvSpPr>
          <p:cNvPr id="5"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537336324"/>
              </p:ext>
            </p:extLst>
          </p:nvPr>
        </p:nvGraphicFramePr>
        <p:xfrm>
          <a:off x="1039813" y="4840288"/>
          <a:ext cx="1801812" cy="1701800"/>
        </p:xfrm>
        <a:graphic>
          <a:graphicData uri="http://schemas.openxmlformats.org/presentationml/2006/ole">
            <mc:AlternateContent xmlns:mc="http://schemas.openxmlformats.org/markup-compatibility/2006">
              <mc:Choice xmlns:v="urn:schemas-microsoft-com:vml" Requires="v">
                <p:oleObj spid="_x0000_s83922" name="Equation" r:id="rId3" imgW="698400" imgH="660240" progId="Equation.DSMT4">
                  <p:embed/>
                </p:oleObj>
              </mc:Choice>
              <mc:Fallback>
                <p:oleObj name="Equation" r:id="rId3" imgW="698400" imgH="660240" progId="Equation.DSMT4">
                  <p:embed/>
                  <p:pic>
                    <p:nvPicPr>
                      <p:cNvPr id="0" name=""/>
                      <p:cNvPicPr/>
                      <p:nvPr/>
                    </p:nvPicPr>
                    <p:blipFill>
                      <a:blip r:embed="rId4"/>
                      <a:stretch>
                        <a:fillRect/>
                      </a:stretch>
                    </p:blipFill>
                    <p:spPr>
                      <a:xfrm>
                        <a:off x="1039813" y="4840288"/>
                        <a:ext cx="1801812" cy="17018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59406775"/>
              </p:ext>
            </p:extLst>
          </p:nvPr>
        </p:nvGraphicFramePr>
        <p:xfrm>
          <a:off x="4156268" y="4790840"/>
          <a:ext cx="359612" cy="424996"/>
        </p:xfrm>
        <a:graphic>
          <a:graphicData uri="http://schemas.openxmlformats.org/presentationml/2006/ole">
            <mc:AlternateContent xmlns:mc="http://schemas.openxmlformats.org/markup-compatibility/2006">
              <mc:Choice xmlns:v="urn:schemas-microsoft-com:vml" Requires="v">
                <p:oleObj spid="_x0000_s83923" name="Equation" r:id="rId5" imgW="139680" imgH="164880" progId="Equation.DSMT4">
                  <p:embed/>
                </p:oleObj>
              </mc:Choice>
              <mc:Fallback>
                <p:oleObj name="Equation" r:id="rId5" imgW="139680" imgH="164880" progId="Equation.DSMT4">
                  <p:embed/>
                  <p:pic>
                    <p:nvPicPr>
                      <p:cNvPr id="0" name=""/>
                      <p:cNvPicPr/>
                      <p:nvPr/>
                    </p:nvPicPr>
                    <p:blipFill>
                      <a:blip r:embed="rId6"/>
                      <a:stretch>
                        <a:fillRect/>
                      </a:stretch>
                    </p:blipFill>
                    <p:spPr>
                      <a:xfrm>
                        <a:off x="4156268" y="4790840"/>
                        <a:ext cx="359612" cy="424996"/>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920265837"/>
              </p:ext>
            </p:extLst>
          </p:nvPr>
        </p:nvGraphicFramePr>
        <p:xfrm>
          <a:off x="4061307" y="5452773"/>
          <a:ext cx="458788" cy="425450"/>
        </p:xfrm>
        <a:graphic>
          <a:graphicData uri="http://schemas.openxmlformats.org/presentationml/2006/ole">
            <mc:AlternateContent xmlns:mc="http://schemas.openxmlformats.org/markup-compatibility/2006">
              <mc:Choice xmlns:v="urn:schemas-microsoft-com:vml" Requires="v">
                <p:oleObj spid="_x0000_s83924" name="Equation" r:id="rId7" imgW="177480" imgH="164880" progId="Equation.DSMT4">
                  <p:embed/>
                </p:oleObj>
              </mc:Choice>
              <mc:Fallback>
                <p:oleObj name="Equation" r:id="rId7" imgW="177480" imgH="164880" progId="Equation.DSMT4">
                  <p:embed/>
                  <p:pic>
                    <p:nvPicPr>
                      <p:cNvPr id="0" name=""/>
                      <p:cNvPicPr/>
                      <p:nvPr/>
                    </p:nvPicPr>
                    <p:blipFill>
                      <a:blip r:embed="rId8"/>
                      <a:stretch>
                        <a:fillRect/>
                      </a:stretch>
                    </p:blipFill>
                    <p:spPr>
                      <a:xfrm>
                        <a:off x="4061307" y="5452773"/>
                        <a:ext cx="458788" cy="42545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31665315"/>
              </p:ext>
            </p:extLst>
          </p:nvPr>
        </p:nvGraphicFramePr>
        <p:xfrm>
          <a:off x="4191483" y="6220750"/>
          <a:ext cx="328612" cy="523875"/>
        </p:xfrm>
        <a:graphic>
          <a:graphicData uri="http://schemas.openxmlformats.org/presentationml/2006/ole">
            <mc:AlternateContent xmlns:mc="http://schemas.openxmlformats.org/markup-compatibility/2006">
              <mc:Choice xmlns:v="urn:schemas-microsoft-com:vml" Requires="v">
                <p:oleObj spid="_x0000_s83925" name="Equation" r:id="rId9" imgW="126720" imgH="203040" progId="Equation.DSMT4">
                  <p:embed/>
                </p:oleObj>
              </mc:Choice>
              <mc:Fallback>
                <p:oleObj name="Equation" r:id="rId9" imgW="126720" imgH="203040" progId="Equation.DSMT4">
                  <p:embed/>
                  <p:pic>
                    <p:nvPicPr>
                      <p:cNvPr id="0" name=""/>
                      <p:cNvPicPr/>
                      <p:nvPr/>
                    </p:nvPicPr>
                    <p:blipFill>
                      <a:blip r:embed="rId10"/>
                      <a:stretch>
                        <a:fillRect/>
                      </a:stretch>
                    </p:blipFill>
                    <p:spPr>
                      <a:xfrm>
                        <a:off x="4191483" y="6220750"/>
                        <a:ext cx="328612" cy="523875"/>
                      </a:xfrm>
                      <a:prstGeom prst="rect">
                        <a:avLst/>
                      </a:prstGeom>
                    </p:spPr>
                  </p:pic>
                </p:oleObj>
              </mc:Fallback>
            </mc:AlternateContent>
          </a:graphicData>
        </a:graphic>
      </p:graphicFrame>
      <p:sp>
        <p:nvSpPr>
          <p:cNvPr id="14" name="TextBox 13"/>
          <p:cNvSpPr txBox="1"/>
          <p:nvPr/>
        </p:nvSpPr>
        <p:spPr>
          <a:xfrm>
            <a:off x="4610620" y="4710950"/>
            <a:ext cx="4153807" cy="584775"/>
          </a:xfrm>
          <a:prstGeom prst="rect">
            <a:avLst/>
          </a:prstGeom>
          <a:solidFill>
            <a:schemeClr val="bg1">
              <a:lumMod val="85000"/>
            </a:schemeClr>
          </a:solidFill>
        </p:spPr>
        <p:txBody>
          <a:bodyPr wrap="square" rtlCol="0">
            <a:spAutoFit/>
          </a:bodyPr>
          <a:lstStyle/>
          <a:p>
            <a:pPr algn="l"/>
            <a:r>
              <a:rPr lang="en-US" dirty="0" smtClean="0"/>
              <a:t>Is an NT </a:t>
            </a:r>
            <a:r>
              <a:rPr lang="en-US" dirty="0" smtClean="0"/>
              <a:t>row by 1 </a:t>
            </a:r>
            <a:r>
              <a:rPr lang="en-US" dirty="0" smtClean="0"/>
              <a:t>column vector </a:t>
            </a:r>
            <a:r>
              <a:rPr lang="en-US" dirty="0" smtClean="0"/>
              <a:t>of purchase interest </a:t>
            </a:r>
            <a:r>
              <a:rPr lang="en-US" dirty="0" smtClean="0"/>
              <a:t>ratings</a:t>
            </a:r>
            <a:endParaRPr lang="en-US" dirty="0"/>
          </a:p>
        </p:txBody>
      </p:sp>
      <p:sp>
        <p:nvSpPr>
          <p:cNvPr id="15" name="TextBox 14"/>
          <p:cNvSpPr txBox="1"/>
          <p:nvPr/>
        </p:nvSpPr>
        <p:spPr>
          <a:xfrm>
            <a:off x="4610620" y="5388076"/>
            <a:ext cx="4509568" cy="707886"/>
          </a:xfrm>
          <a:prstGeom prst="rect">
            <a:avLst/>
          </a:prstGeom>
          <a:solidFill>
            <a:schemeClr val="bg1">
              <a:lumMod val="85000"/>
            </a:schemeClr>
          </a:solidFill>
        </p:spPr>
        <p:txBody>
          <a:bodyPr wrap="none" rtlCol="0">
            <a:spAutoFit/>
          </a:bodyPr>
          <a:lstStyle/>
          <a:p>
            <a:pPr algn="l"/>
            <a:r>
              <a:rPr lang="en-US" dirty="0" smtClean="0"/>
              <a:t>Is an NT row by K column matrix of </a:t>
            </a:r>
          </a:p>
          <a:p>
            <a:r>
              <a:rPr lang="en-US" dirty="0" smtClean="0"/>
              <a:t>independent variables (of which there are K)</a:t>
            </a:r>
            <a:endParaRPr lang="en-US" dirty="0"/>
          </a:p>
        </p:txBody>
      </p:sp>
      <p:sp>
        <p:nvSpPr>
          <p:cNvPr id="16" name="TextBox 15"/>
          <p:cNvSpPr txBox="1"/>
          <p:nvPr/>
        </p:nvSpPr>
        <p:spPr>
          <a:xfrm>
            <a:off x="4610620" y="6151022"/>
            <a:ext cx="2993127" cy="707886"/>
          </a:xfrm>
          <a:prstGeom prst="rect">
            <a:avLst/>
          </a:prstGeom>
          <a:solidFill>
            <a:schemeClr val="bg1">
              <a:lumMod val="85000"/>
            </a:schemeClr>
          </a:solidFill>
        </p:spPr>
        <p:txBody>
          <a:bodyPr wrap="none" rtlCol="0">
            <a:spAutoFit/>
          </a:bodyPr>
          <a:lstStyle/>
          <a:p>
            <a:pPr algn="l"/>
            <a:r>
              <a:rPr lang="en-US" dirty="0" smtClean="0"/>
              <a:t>Is a K by 1 column vector of </a:t>
            </a:r>
          </a:p>
          <a:p>
            <a:pPr algn="l"/>
            <a:r>
              <a:rPr lang="en-US" dirty="0" smtClean="0"/>
              <a:t>parameters (to be estimated)</a:t>
            </a:r>
            <a:endParaRPr lang="en-US" dirty="0"/>
          </a:p>
        </p:txBody>
      </p:sp>
      <p:pic>
        <p:nvPicPr>
          <p:cNvPr id="17" name="Picture 16"/>
          <p:cNvPicPr>
            <a:picLocks noChangeAspect="1"/>
          </p:cNvPicPr>
          <p:nvPr/>
        </p:nvPicPr>
        <p:blipFill rotWithShape="1">
          <a:blip r:embed="rId11"/>
          <a:srcRect b="38002"/>
          <a:stretch/>
        </p:blipFill>
        <p:spPr>
          <a:xfrm>
            <a:off x="1300353" y="1448478"/>
            <a:ext cx="5218129" cy="3167065"/>
          </a:xfrm>
          <a:prstGeom prst="rect">
            <a:avLst/>
          </a:prstGeom>
        </p:spPr>
      </p:pic>
      <p:graphicFrame>
        <p:nvGraphicFramePr>
          <p:cNvPr id="21" name="Object 20"/>
          <p:cNvGraphicFramePr>
            <a:graphicFrameLocks noChangeAspect="1"/>
          </p:cNvGraphicFramePr>
          <p:nvPr>
            <p:extLst>
              <p:ext uri="{D42A27DB-BD31-4B8C-83A1-F6EECF244321}">
                <p14:modId xmlns:p14="http://schemas.microsoft.com/office/powerpoint/2010/main" val="76870544"/>
              </p:ext>
            </p:extLst>
          </p:nvPr>
        </p:nvGraphicFramePr>
        <p:xfrm>
          <a:off x="630465" y="2518314"/>
          <a:ext cx="359612" cy="424996"/>
        </p:xfrm>
        <a:graphic>
          <a:graphicData uri="http://schemas.openxmlformats.org/presentationml/2006/ole">
            <mc:AlternateContent xmlns:mc="http://schemas.openxmlformats.org/markup-compatibility/2006">
              <mc:Choice xmlns:v="urn:schemas-microsoft-com:vml" Requires="v">
                <p:oleObj spid="_x0000_s83926" name="Equation" r:id="rId12" imgW="139680" imgH="164880" progId="Equation.DSMT4">
                  <p:embed/>
                </p:oleObj>
              </mc:Choice>
              <mc:Fallback>
                <p:oleObj name="Equation" r:id="rId12" imgW="139680" imgH="164880" progId="Equation.DSMT4">
                  <p:embed/>
                  <p:pic>
                    <p:nvPicPr>
                      <p:cNvPr id="0" name=""/>
                      <p:cNvPicPr/>
                      <p:nvPr/>
                    </p:nvPicPr>
                    <p:blipFill>
                      <a:blip r:embed="rId6"/>
                      <a:stretch>
                        <a:fillRect/>
                      </a:stretch>
                    </p:blipFill>
                    <p:spPr>
                      <a:xfrm>
                        <a:off x="630465" y="2518314"/>
                        <a:ext cx="359612" cy="424996"/>
                      </a:xfrm>
                      <a:prstGeom prst="rect">
                        <a:avLst/>
                      </a:prstGeom>
                    </p:spPr>
                  </p:pic>
                </p:oleObj>
              </mc:Fallback>
            </mc:AlternateContent>
          </a:graphicData>
        </a:graphic>
      </p:graphicFrame>
      <p:sp>
        <p:nvSpPr>
          <p:cNvPr id="22" name="Rectangle 21"/>
          <p:cNvSpPr/>
          <p:nvPr/>
        </p:nvSpPr>
        <p:spPr bwMode="auto">
          <a:xfrm>
            <a:off x="245900" y="2273750"/>
            <a:ext cx="1694288" cy="2351317"/>
          </a:xfrm>
          <a:prstGeom prst="rect">
            <a:avLst/>
          </a:prstGeom>
          <a:noFill/>
          <a:ln w="25400"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1941158" y="2264226"/>
            <a:ext cx="5468513" cy="2351317"/>
          </a:xfrm>
          <a:prstGeom prst="rect">
            <a:avLst/>
          </a:prstGeom>
          <a:noFill/>
          <a:ln w="25400"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687426256"/>
              </p:ext>
            </p:extLst>
          </p:nvPr>
        </p:nvGraphicFramePr>
        <p:xfrm>
          <a:off x="6676317" y="2374333"/>
          <a:ext cx="458788" cy="425450"/>
        </p:xfrm>
        <a:graphic>
          <a:graphicData uri="http://schemas.openxmlformats.org/presentationml/2006/ole">
            <mc:AlternateContent xmlns:mc="http://schemas.openxmlformats.org/markup-compatibility/2006">
              <mc:Choice xmlns:v="urn:schemas-microsoft-com:vml" Requires="v">
                <p:oleObj spid="_x0000_s83927" name="Equation" r:id="rId13" imgW="177480" imgH="164880" progId="Equation.DSMT4">
                  <p:embed/>
                </p:oleObj>
              </mc:Choice>
              <mc:Fallback>
                <p:oleObj name="Equation" r:id="rId13" imgW="177480" imgH="164880" progId="Equation.DSMT4">
                  <p:embed/>
                  <p:pic>
                    <p:nvPicPr>
                      <p:cNvPr id="0" name=""/>
                      <p:cNvPicPr/>
                      <p:nvPr/>
                    </p:nvPicPr>
                    <p:blipFill>
                      <a:blip r:embed="rId8"/>
                      <a:stretch>
                        <a:fillRect/>
                      </a:stretch>
                    </p:blipFill>
                    <p:spPr>
                      <a:xfrm>
                        <a:off x="6676317" y="2374333"/>
                        <a:ext cx="458788" cy="42545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536123279"/>
              </p:ext>
            </p:extLst>
          </p:nvPr>
        </p:nvGraphicFramePr>
        <p:xfrm>
          <a:off x="2191659" y="1034593"/>
          <a:ext cx="325438" cy="360363"/>
        </p:xfrm>
        <a:graphic>
          <a:graphicData uri="http://schemas.openxmlformats.org/presentationml/2006/ole">
            <mc:AlternateContent xmlns:mc="http://schemas.openxmlformats.org/markup-compatibility/2006">
              <mc:Choice xmlns:v="urn:schemas-microsoft-com:vml" Requires="v">
                <p:oleObj spid="_x0000_s83928" name="Equation" r:id="rId14" imgW="126720" imgH="139680" progId="Equation.DSMT4">
                  <p:embed/>
                </p:oleObj>
              </mc:Choice>
              <mc:Fallback>
                <p:oleObj name="Equation" r:id="rId14" imgW="126720" imgH="139680" progId="Equation.DSMT4">
                  <p:embed/>
                  <p:pic>
                    <p:nvPicPr>
                      <p:cNvPr id="0" name=""/>
                      <p:cNvPicPr/>
                      <p:nvPr/>
                    </p:nvPicPr>
                    <p:blipFill>
                      <a:blip r:embed="rId15"/>
                      <a:stretch>
                        <a:fillRect/>
                      </a:stretch>
                    </p:blipFill>
                    <p:spPr>
                      <a:xfrm>
                        <a:off x="2191659" y="1034593"/>
                        <a:ext cx="325438" cy="360363"/>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71434425"/>
              </p:ext>
            </p:extLst>
          </p:nvPr>
        </p:nvGraphicFramePr>
        <p:xfrm>
          <a:off x="2786517" y="920293"/>
          <a:ext cx="358775" cy="588963"/>
        </p:xfrm>
        <a:graphic>
          <a:graphicData uri="http://schemas.openxmlformats.org/presentationml/2006/ole">
            <mc:AlternateContent xmlns:mc="http://schemas.openxmlformats.org/markup-compatibility/2006">
              <mc:Choice xmlns:v="urn:schemas-microsoft-com:vml" Requires="v">
                <p:oleObj spid="_x0000_s83929" name="Equation" r:id="rId16" imgW="139680" imgH="228600" progId="Equation.DSMT4">
                  <p:embed/>
                </p:oleObj>
              </mc:Choice>
              <mc:Fallback>
                <p:oleObj name="Equation" r:id="rId16" imgW="139680" imgH="228600" progId="Equation.DSMT4">
                  <p:embed/>
                  <p:pic>
                    <p:nvPicPr>
                      <p:cNvPr id="0" name=""/>
                      <p:cNvPicPr/>
                      <p:nvPr/>
                    </p:nvPicPr>
                    <p:blipFill>
                      <a:blip r:embed="rId17"/>
                      <a:stretch>
                        <a:fillRect/>
                      </a:stretch>
                    </p:blipFill>
                    <p:spPr>
                      <a:xfrm>
                        <a:off x="2786517" y="920293"/>
                        <a:ext cx="358775" cy="588963"/>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005673376"/>
              </p:ext>
            </p:extLst>
          </p:nvPr>
        </p:nvGraphicFramePr>
        <p:xfrm>
          <a:off x="3380242" y="920975"/>
          <a:ext cx="392112" cy="588962"/>
        </p:xfrm>
        <a:graphic>
          <a:graphicData uri="http://schemas.openxmlformats.org/presentationml/2006/ole">
            <mc:AlternateContent xmlns:mc="http://schemas.openxmlformats.org/markup-compatibility/2006">
              <mc:Choice xmlns:v="urn:schemas-microsoft-com:vml" Requires="v">
                <p:oleObj spid="_x0000_s83930" name="Equation" r:id="rId18" imgW="152280" imgH="228600" progId="Equation.DSMT4">
                  <p:embed/>
                </p:oleObj>
              </mc:Choice>
              <mc:Fallback>
                <p:oleObj name="Equation" r:id="rId18" imgW="152280" imgH="228600" progId="Equation.DSMT4">
                  <p:embed/>
                  <p:pic>
                    <p:nvPicPr>
                      <p:cNvPr id="0" name=""/>
                      <p:cNvPicPr/>
                      <p:nvPr/>
                    </p:nvPicPr>
                    <p:blipFill>
                      <a:blip r:embed="rId19"/>
                      <a:stretch>
                        <a:fillRect/>
                      </a:stretch>
                    </p:blipFill>
                    <p:spPr>
                      <a:xfrm>
                        <a:off x="3380242" y="920975"/>
                        <a:ext cx="392112" cy="588962"/>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846173059"/>
              </p:ext>
            </p:extLst>
          </p:nvPr>
        </p:nvGraphicFramePr>
        <p:xfrm>
          <a:off x="4000954" y="920975"/>
          <a:ext cx="392113" cy="588962"/>
        </p:xfrm>
        <a:graphic>
          <a:graphicData uri="http://schemas.openxmlformats.org/presentationml/2006/ole">
            <mc:AlternateContent xmlns:mc="http://schemas.openxmlformats.org/markup-compatibility/2006">
              <mc:Choice xmlns:v="urn:schemas-microsoft-com:vml" Requires="v">
                <p:oleObj spid="_x0000_s83931" name="Equation" r:id="rId20" imgW="152280" imgH="228600" progId="Equation.DSMT4">
                  <p:embed/>
                </p:oleObj>
              </mc:Choice>
              <mc:Fallback>
                <p:oleObj name="Equation" r:id="rId20" imgW="152280" imgH="228600" progId="Equation.DSMT4">
                  <p:embed/>
                  <p:pic>
                    <p:nvPicPr>
                      <p:cNvPr id="0" name=""/>
                      <p:cNvPicPr/>
                      <p:nvPr/>
                    </p:nvPicPr>
                    <p:blipFill>
                      <a:blip r:embed="rId21"/>
                      <a:stretch>
                        <a:fillRect/>
                      </a:stretch>
                    </p:blipFill>
                    <p:spPr>
                      <a:xfrm>
                        <a:off x="4000954" y="920975"/>
                        <a:ext cx="392113" cy="588962"/>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342411044"/>
              </p:ext>
            </p:extLst>
          </p:nvPr>
        </p:nvGraphicFramePr>
        <p:xfrm>
          <a:off x="4664529" y="930500"/>
          <a:ext cx="392113" cy="588962"/>
        </p:xfrm>
        <a:graphic>
          <a:graphicData uri="http://schemas.openxmlformats.org/presentationml/2006/ole">
            <mc:AlternateContent xmlns:mc="http://schemas.openxmlformats.org/markup-compatibility/2006">
              <mc:Choice xmlns:v="urn:schemas-microsoft-com:vml" Requires="v">
                <p:oleObj spid="_x0000_s83932" name="Equation" r:id="rId22" imgW="152280" imgH="228600" progId="Equation.DSMT4">
                  <p:embed/>
                </p:oleObj>
              </mc:Choice>
              <mc:Fallback>
                <p:oleObj name="Equation" r:id="rId22" imgW="152280" imgH="228600" progId="Equation.DSMT4">
                  <p:embed/>
                  <p:pic>
                    <p:nvPicPr>
                      <p:cNvPr id="0" name=""/>
                      <p:cNvPicPr/>
                      <p:nvPr/>
                    </p:nvPicPr>
                    <p:blipFill>
                      <a:blip r:embed="rId23"/>
                      <a:stretch>
                        <a:fillRect/>
                      </a:stretch>
                    </p:blipFill>
                    <p:spPr>
                      <a:xfrm>
                        <a:off x="4664529" y="930500"/>
                        <a:ext cx="392113" cy="588962"/>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3642969268"/>
              </p:ext>
            </p:extLst>
          </p:nvPr>
        </p:nvGraphicFramePr>
        <p:xfrm>
          <a:off x="5285242" y="920975"/>
          <a:ext cx="390525" cy="588962"/>
        </p:xfrm>
        <a:graphic>
          <a:graphicData uri="http://schemas.openxmlformats.org/presentationml/2006/ole">
            <mc:AlternateContent xmlns:mc="http://schemas.openxmlformats.org/markup-compatibility/2006">
              <mc:Choice xmlns:v="urn:schemas-microsoft-com:vml" Requires="v">
                <p:oleObj spid="_x0000_s83933" name="Equation" r:id="rId24" imgW="152280" imgH="228600" progId="Equation.DSMT4">
                  <p:embed/>
                </p:oleObj>
              </mc:Choice>
              <mc:Fallback>
                <p:oleObj name="Equation" r:id="rId24" imgW="152280" imgH="228600" progId="Equation.DSMT4">
                  <p:embed/>
                  <p:pic>
                    <p:nvPicPr>
                      <p:cNvPr id="0" name=""/>
                      <p:cNvPicPr/>
                      <p:nvPr/>
                    </p:nvPicPr>
                    <p:blipFill>
                      <a:blip r:embed="rId25"/>
                      <a:stretch>
                        <a:fillRect/>
                      </a:stretch>
                    </p:blipFill>
                    <p:spPr>
                      <a:xfrm>
                        <a:off x="5285242" y="920975"/>
                        <a:ext cx="390525" cy="588962"/>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11990570"/>
              </p:ext>
            </p:extLst>
          </p:nvPr>
        </p:nvGraphicFramePr>
        <p:xfrm>
          <a:off x="5861504" y="920975"/>
          <a:ext cx="390525" cy="588962"/>
        </p:xfrm>
        <a:graphic>
          <a:graphicData uri="http://schemas.openxmlformats.org/presentationml/2006/ole">
            <mc:AlternateContent xmlns:mc="http://schemas.openxmlformats.org/markup-compatibility/2006">
              <mc:Choice xmlns:v="urn:schemas-microsoft-com:vml" Requires="v">
                <p:oleObj spid="_x0000_s83934" name="Equation" r:id="rId26" imgW="152280" imgH="228600" progId="Equation.DSMT4">
                  <p:embed/>
                </p:oleObj>
              </mc:Choice>
              <mc:Fallback>
                <p:oleObj name="Equation" r:id="rId26" imgW="152280" imgH="228600" progId="Equation.DSMT4">
                  <p:embed/>
                  <p:pic>
                    <p:nvPicPr>
                      <p:cNvPr id="0" name=""/>
                      <p:cNvPicPr/>
                      <p:nvPr/>
                    </p:nvPicPr>
                    <p:blipFill>
                      <a:blip r:embed="rId27"/>
                      <a:stretch>
                        <a:fillRect/>
                      </a:stretch>
                    </p:blipFill>
                    <p:spPr>
                      <a:xfrm>
                        <a:off x="5861504" y="920975"/>
                        <a:ext cx="390525" cy="588962"/>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140906412"/>
              </p:ext>
            </p:extLst>
          </p:nvPr>
        </p:nvGraphicFramePr>
        <p:xfrm>
          <a:off x="2027694" y="940692"/>
          <a:ext cx="430055" cy="614365"/>
        </p:xfrm>
        <a:graphic>
          <a:graphicData uri="http://schemas.openxmlformats.org/presentationml/2006/ole">
            <mc:AlternateContent xmlns:mc="http://schemas.openxmlformats.org/markup-compatibility/2006">
              <mc:Choice xmlns:v="urn:schemas-microsoft-com:vml" Requires="v">
                <p:oleObj spid="_x0000_s83935" name="Equation" r:id="rId28" imgW="177480" imgH="253800" progId="Equation.DSMT4">
                  <p:embed/>
                </p:oleObj>
              </mc:Choice>
              <mc:Fallback>
                <p:oleObj name="Equation" r:id="rId28" imgW="177480" imgH="253800" progId="Equation.DSMT4">
                  <p:embed/>
                  <p:pic>
                    <p:nvPicPr>
                      <p:cNvPr id="0" name=""/>
                      <p:cNvPicPr/>
                      <p:nvPr/>
                    </p:nvPicPr>
                    <p:blipFill>
                      <a:blip r:embed="rId29"/>
                      <a:stretch>
                        <a:fillRect/>
                      </a:stretch>
                    </p:blipFill>
                    <p:spPr>
                      <a:xfrm>
                        <a:off x="2027694" y="940692"/>
                        <a:ext cx="430055" cy="614365"/>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76275458"/>
              </p:ext>
            </p:extLst>
          </p:nvPr>
        </p:nvGraphicFramePr>
        <p:xfrm>
          <a:off x="5990495" y="930500"/>
          <a:ext cx="430055" cy="614365"/>
        </p:xfrm>
        <a:graphic>
          <a:graphicData uri="http://schemas.openxmlformats.org/presentationml/2006/ole">
            <mc:AlternateContent xmlns:mc="http://schemas.openxmlformats.org/markup-compatibility/2006">
              <mc:Choice xmlns:v="urn:schemas-microsoft-com:vml" Requires="v">
                <p:oleObj spid="_x0000_s83936" name="Equation" r:id="rId30" imgW="177480" imgH="253800" progId="Equation.DSMT4">
                  <p:embed/>
                </p:oleObj>
              </mc:Choice>
              <mc:Fallback>
                <p:oleObj name="Equation" r:id="rId30" imgW="177480" imgH="253800" progId="Equation.DSMT4">
                  <p:embed/>
                  <p:pic>
                    <p:nvPicPr>
                      <p:cNvPr id="0" name=""/>
                      <p:cNvPicPr/>
                      <p:nvPr/>
                    </p:nvPicPr>
                    <p:blipFill>
                      <a:blip r:embed="rId31"/>
                      <a:stretch>
                        <a:fillRect/>
                      </a:stretch>
                    </p:blipFill>
                    <p:spPr>
                      <a:xfrm>
                        <a:off x="5990495" y="930500"/>
                        <a:ext cx="430055" cy="614365"/>
                      </a:xfrm>
                      <a:prstGeom prst="rect">
                        <a:avLst/>
                      </a:prstGeom>
                    </p:spPr>
                  </p:pic>
                </p:oleObj>
              </mc:Fallback>
            </mc:AlternateContent>
          </a:graphicData>
        </a:graphic>
      </p:graphicFrame>
      <p:sp>
        <p:nvSpPr>
          <p:cNvPr id="34" name="Rectangle 33"/>
          <p:cNvSpPr/>
          <p:nvPr/>
        </p:nvSpPr>
        <p:spPr bwMode="auto">
          <a:xfrm>
            <a:off x="1303891" y="920293"/>
            <a:ext cx="6109281" cy="1333047"/>
          </a:xfrm>
          <a:prstGeom prst="rect">
            <a:avLst/>
          </a:prstGeom>
          <a:noFill/>
          <a:ln w="25400"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35" name="Object 34"/>
          <p:cNvGraphicFramePr>
            <a:graphicFrameLocks noChangeAspect="1"/>
          </p:cNvGraphicFramePr>
          <p:nvPr>
            <p:extLst>
              <p:ext uri="{D42A27DB-BD31-4B8C-83A1-F6EECF244321}">
                <p14:modId xmlns:p14="http://schemas.microsoft.com/office/powerpoint/2010/main" val="587328345"/>
              </p:ext>
            </p:extLst>
          </p:nvPr>
        </p:nvGraphicFramePr>
        <p:xfrm>
          <a:off x="6757988" y="1481136"/>
          <a:ext cx="328612" cy="523875"/>
        </p:xfrm>
        <a:graphic>
          <a:graphicData uri="http://schemas.openxmlformats.org/presentationml/2006/ole">
            <mc:AlternateContent xmlns:mc="http://schemas.openxmlformats.org/markup-compatibility/2006">
              <mc:Choice xmlns:v="urn:schemas-microsoft-com:vml" Requires="v">
                <p:oleObj spid="_x0000_s83937" name="Equation" r:id="rId32" imgW="126720" imgH="203040" progId="Equation.DSMT4">
                  <p:embed/>
                </p:oleObj>
              </mc:Choice>
              <mc:Fallback>
                <p:oleObj name="Equation" r:id="rId32" imgW="126720" imgH="203040" progId="Equation.DSMT4">
                  <p:embed/>
                  <p:pic>
                    <p:nvPicPr>
                      <p:cNvPr id="0" name=""/>
                      <p:cNvPicPr/>
                      <p:nvPr/>
                    </p:nvPicPr>
                    <p:blipFill>
                      <a:blip r:embed="rId10"/>
                      <a:stretch>
                        <a:fillRect/>
                      </a:stretch>
                    </p:blipFill>
                    <p:spPr>
                      <a:xfrm>
                        <a:off x="6757988" y="1481136"/>
                        <a:ext cx="328612" cy="523875"/>
                      </a:xfrm>
                      <a:prstGeom prst="rect">
                        <a:avLst/>
                      </a:prstGeom>
                    </p:spPr>
                  </p:pic>
                </p:oleObj>
              </mc:Fallback>
            </mc:AlternateContent>
          </a:graphicData>
        </a:graphic>
      </p:graphicFrame>
      <p:sp>
        <p:nvSpPr>
          <p:cNvPr id="36" name="Arc 35"/>
          <p:cNvSpPr/>
          <p:nvPr/>
        </p:nvSpPr>
        <p:spPr bwMode="auto">
          <a:xfrm>
            <a:off x="6062208" y="1209293"/>
            <a:ext cx="707571" cy="736247"/>
          </a:xfrm>
          <a:prstGeom prst="arc">
            <a:avLst/>
          </a:prstGeom>
          <a:noFill/>
          <a:ln w="9525" cap="flat" cmpd="sng" algn="ctr">
            <a:solidFill>
              <a:srgbClr val="00B050"/>
            </a:solidFill>
            <a:prstDash val="solid"/>
            <a:round/>
            <a:headEnd type="none" w="med" len="med"/>
            <a:tailEnd type="triangl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22377140"/>
      </p:ext>
    </p:extLst>
  </p:cSld>
  <p:clrMapOvr>
    <a:masterClrMapping/>
  </p:clrMapOvr>
  <p:transition>
    <p:zoom/>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16</a:t>
            </a:fld>
            <a:endParaRPr lang="en-US"/>
          </a:p>
        </p:txBody>
      </p:sp>
      <p:sp>
        <p:nvSpPr>
          <p:cNvPr id="5"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Finding Betas that Minimize SSE</a:t>
            </a:r>
            <a:endParaRPr lang="en-US" sz="1900" i="1" dirty="0">
              <a:solidFill>
                <a:schemeClr val="tx2"/>
              </a:solidFill>
            </a:endParaRPr>
          </a:p>
        </p:txBody>
      </p:sp>
      <p:sp>
        <p:nvSpPr>
          <p:cNvPr id="7" name="Title 1"/>
          <p:cNvSpPr txBox="1">
            <a:spLocks/>
          </p:cNvSpPr>
          <p:nvPr/>
        </p:nvSpPr>
        <p:spPr bwMode="auto">
          <a:xfrm>
            <a:off x="76200" y="69542"/>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HOW TO SOLVE IT</a:t>
            </a:r>
            <a:endParaRPr lang="en-US" kern="0" dirty="0"/>
          </a:p>
        </p:txBody>
      </p:sp>
      <p:sp>
        <p:nvSpPr>
          <p:cNvPr id="8" name="Rectangle 7"/>
          <p:cNvSpPr/>
          <p:nvPr/>
        </p:nvSpPr>
        <p:spPr bwMode="auto">
          <a:xfrm>
            <a:off x="476250" y="1343608"/>
            <a:ext cx="6662738"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Option 1</a:t>
            </a:r>
            <a:r>
              <a:rPr lang="en-US" dirty="0" smtClean="0">
                <a:solidFill>
                  <a:schemeClr val="tx2"/>
                </a:solidFill>
              </a:rPr>
              <a:t>:  Outsource the job to your computer</a:t>
            </a:r>
            <a:endParaRPr kumimoji="0" lang="en-US" sz="1600" b="1" i="0" u="none" strike="noStrike" cap="none" normalizeH="0" baseline="0" dirty="0" smtClean="0">
              <a:ln>
                <a:noFill/>
              </a:ln>
              <a:solidFill>
                <a:schemeClr val="tx2"/>
              </a:solidFill>
              <a:effectLst/>
            </a:endParaRPr>
          </a:p>
        </p:txBody>
      </p:sp>
      <p:sp>
        <p:nvSpPr>
          <p:cNvPr id="9" name="Rectangle 8"/>
          <p:cNvSpPr/>
          <p:nvPr/>
        </p:nvSpPr>
        <p:spPr bwMode="auto">
          <a:xfrm>
            <a:off x="476250" y="2008623"/>
            <a:ext cx="6662738"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Option 2</a:t>
            </a:r>
            <a:r>
              <a:rPr lang="en-US" dirty="0" smtClean="0">
                <a:solidFill>
                  <a:schemeClr val="tx2"/>
                </a:solidFill>
              </a:rPr>
              <a:t>:  Do it yourself</a:t>
            </a:r>
            <a:endParaRPr kumimoji="0" lang="en-US" sz="1600" b="1" i="0" u="none" strike="noStrike" cap="none" normalizeH="0" baseline="0" dirty="0" smtClean="0">
              <a:ln>
                <a:noFill/>
              </a:ln>
              <a:solidFill>
                <a:schemeClr val="tx2"/>
              </a:solidFill>
              <a:effectLst/>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852114587"/>
              </p:ext>
            </p:extLst>
          </p:nvPr>
        </p:nvGraphicFramePr>
        <p:xfrm>
          <a:off x="1075002" y="2788524"/>
          <a:ext cx="5293737" cy="2996455"/>
        </p:xfrm>
        <a:graphic>
          <a:graphicData uri="http://schemas.openxmlformats.org/presentationml/2006/ole">
            <mc:AlternateContent xmlns:mc="http://schemas.openxmlformats.org/markup-compatibility/2006">
              <mc:Choice xmlns:v="urn:schemas-microsoft-com:vml" Requires="v">
                <p:oleObj spid="_x0000_s93210" name="Equation" r:id="rId3" imgW="2019240" imgH="1143000" progId="Equation.DSMT4">
                  <p:embed/>
                </p:oleObj>
              </mc:Choice>
              <mc:Fallback>
                <p:oleObj name="Equation" r:id="rId3" imgW="2019240" imgH="1143000" progId="Equation.DSMT4">
                  <p:embed/>
                  <p:pic>
                    <p:nvPicPr>
                      <p:cNvPr id="0" name=""/>
                      <p:cNvPicPr/>
                      <p:nvPr/>
                    </p:nvPicPr>
                    <p:blipFill>
                      <a:blip r:embed="rId4"/>
                      <a:stretch>
                        <a:fillRect/>
                      </a:stretch>
                    </p:blipFill>
                    <p:spPr>
                      <a:xfrm>
                        <a:off x="1075002" y="2788524"/>
                        <a:ext cx="5293737" cy="2996455"/>
                      </a:xfrm>
                      <a:prstGeom prst="rect">
                        <a:avLst/>
                      </a:prstGeom>
                    </p:spPr>
                  </p:pic>
                </p:oleObj>
              </mc:Fallback>
            </mc:AlternateContent>
          </a:graphicData>
        </a:graphic>
      </p:graphicFrame>
      <p:sp>
        <p:nvSpPr>
          <p:cNvPr id="11" name="TextBox 10"/>
          <p:cNvSpPr txBox="1"/>
          <p:nvPr/>
        </p:nvSpPr>
        <p:spPr>
          <a:xfrm>
            <a:off x="76200" y="6520577"/>
            <a:ext cx="5896948" cy="246221"/>
          </a:xfrm>
          <a:prstGeom prst="rect">
            <a:avLst/>
          </a:prstGeom>
          <a:noFill/>
        </p:spPr>
        <p:txBody>
          <a:bodyPr wrap="square" rtlCol="0">
            <a:spAutoFit/>
          </a:bodyPr>
          <a:lstStyle/>
          <a:p>
            <a:pPr algn="l"/>
            <a:r>
              <a:rPr lang="en-US" sz="1000" dirty="0" smtClean="0"/>
              <a:t>Public Service Announcement:  I will not ask you to derive this on an exam.</a:t>
            </a:r>
            <a:endParaRPr lang="en-US" sz="1000" dirty="0"/>
          </a:p>
        </p:txBody>
      </p:sp>
    </p:spTree>
    <p:extLst>
      <p:ext uri="{BB962C8B-B14F-4D97-AF65-F5344CB8AC3E}">
        <p14:creationId xmlns:p14="http://schemas.microsoft.com/office/powerpoint/2010/main" val="2286415584"/>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17</a:t>
            </a:fld>
            <a:endParaRPr lang="en-US"/>
          </a:p>
        </p:txBody>
      </p:sp>
      <p:sp>
        <p:nvSpPr>
          <p:cNvPr id="5"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graphicFrame>
        <p:nvGraphicFramePr>
          <p:cNvPr id="8" name="Object 7"/>
          <p:cNvGraphicFramePr>
            <a:graphicFrameLocks noChangeAspect="1"/>
          </p:cNvGraphicFramePr>
          <p:nvPr>
            <p:extLst/>
          </p:nvPr>
        </p:nvGraphicFramePr>
        <p:xfrm>
          <a:off x="336318" y="4759078"/>
          <a:ext cx="3209925" cy="1863725"/>
        </p:xfrm>
        <a:graphic>
          <a:graphicData uri="http://schemas.openxmlformats.org/presentationml/2006/ole">
            <mc:AlternateContent xmlns:mc="http://schemas.openxmlformats.org/markup-compatibility/2006">
              <mc:Choice xmlns:v="urn:schemas-microsoft-com:vml" Requires="v">
                <p:oleObj spid="_x0000_s91554" name="Equation" r:id="rId3" imgW="1244520" imgH="723600" progId="Equation.DSMT4">
                  <p:embed/>
                </p:oleObj>
              </mc:Choice>
              <mc:Fallback>
                <p:oleObj name="Equation" r:id="rId3" imgW="1244520" imgH="723600" progId="Equation.DSMT4">
                  <p:embed/>
                  <p:pic>
                    <p:nvPicPr>
                      <p:cNvPr id="8" name="Object 7"/>
                      <p:cNvPicPr/>
                      <p:nvPr/>
                    </p:nvPicPr>
                    <p:blipFill>
                      <a:blip r:embed="rId4"/>
                      <a:stretch>
                        <a:fillRect/>
                      </a:stretch>
                    </p:blipFill>
                    <p:spPr>
                      <a:xfrm>
                        <a:off x="336318" y="4759078"/>
                        <a:ext cx="3209925" cy="186372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156268" y="4790840"/>
          <a:ext cx="359612" cy="424996"/>
        </p:xfrm>
        <a:graphic>
          <a:graphicData uri="http://schemas.openxmlformats.org/presentationml/2006/ole">
            <mc:AlternateContent xmlns:mc="http://schemas.openxmlformats.org/markup-compatibility/2006">
              <mc:Choice xmlns:v="urn:schemas-microsoft-com:vml" Requires="v">
                <p:oleObj spid="_x0000_s91555" name="Equation" r:id="rId5" imgW="139680" imgH="164880" progId="Equation.DSMT4">
                  <p:embed/>
                </p:oleObj>
              </mc:Choice>
              <mc:Fallback>
                <p:oleObj name="Equation" r:id="rId5" imgW="139680" imgH="164880" progId="Equation.DSMT4">
                  <p:embed/>
                  <p:pic>
                    <p:nvPicPr>
                      <p:cNvPr id="11" name="Object 10"/>
                      <p:cNvPicPr/>
                      <p:nvPr/>
                    </p:nvPicPr>
                    <p:blipFill>
                      <a:blip r:embed="rId6"/>
                      <a:stretch>
                        <a:fillRect/>
                      </a:stretch>
                    </p:blipFill>
                    <p:spPr>
                      <a:xfrm>
                        <a:off x="4156268" y="4790840"/>
                        <a:ext cx="359612" cy="424996"/>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061307" y="5452773"/>
          <a:ext cx="458788" cy="425450"/>
        </p:xfrm>
        <a:graphic>
          <a:graphicData uri="http://schemas.openxmlformats.org/presentationml/2006/ole">
            <mc:AlternateContent xmlns:mc="http://schemas.openxmlformats.org/markup-compatibility/2006">
              <mc:Choice xmlns:v="urn:schemas-microsoft-com:vml" Requires="v">
                <p:oleObj spid="_x0000_s91556" name="Equation" r:id="rId7" imgW="177480" imgH="164880" progId="Equation.DSMT4">
                  <p:embed/>
                </p:oleObj>
              </mc:Choice>
              <mc:Fallback>
                <p:oleObj name="Equation" r:id="rId7" imgW="177480" imgH="164880" progId="Equation.DSMT4">
                  <p:embed/>
                  <p:pic>
                    <p:nvPicPr>
                      <p:cNvPr id="12" name="Object 11"/>
                      <p:cNvPicPr/>
                      <p:nvPr/>
                    </p:nvPicPr>
                    <p:blipFill>
                      <a:blip r:embed="rId8"/>
                      <a:stretch>
                        <a:fillRect/>
                      </a:stretch>
                    </p:blipFill>
                    <p:spPr>
                      <a:xfrm>
                        <a:off x="4061307" y="5452773"/>
                        <a:ext cx="458788" cy="425450"/>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4191483" y="6220750"/>
          <a:ext cx="328612" cy="523875"/>
        </p:xfrm>
        <a:graphic>
          <a:graphicData uri="http://schemas.openxmlformats.org/presentationml/2006/ole">
            <mc:AlternateContent xmlns:mc="http://schemas.openxmlformats.org/markup-compatibility/2006">
              <mc:Choice xmlns:v="urn:schemas-microsoft-com:vml" Requires="v">
                <p:oleObj spid="_x0000_s91557" name="Equation" r:id="rId9" imgW="126720" imgH="203040" progId="Equation.DSMT4">
                  <p:embed/>
                </p:oleObj>
              </mc:Choice>
              <mc:Fallback>
                <p:oleObj name="Equation" r:id="rId9" imgW="126720" imgH="203040" progId="Equation.DSMT4">
                  <p:embed/>
                  <p:pic>
                    <p:nvPicPr>
                      <p:cNvPr id="13" name="Object 12"/>
                      <p:cNvPicPr/>
                      <p:nvPr/>
                    </p:nvPicPr>
                    <p:blipFill>
                      <a:blip r:embed="rId10"/>
                      <a:stretch>
                        <a:fillRect/>
                      </a:stretch>
                    </p:blipFill>
                    <p:spPr>
                      <a:xfrm>
                        <a:off x="4191483" y="6220750"/>
                        <a:ext cx="328612" cy="523875"/>
                      </a:xfrm>
                      <a:prstGeom prst="rect">
                        <a:avLst/>
                      </a:prstGeom>
                    </p:spPr>
                  </p:pic>
                </p:oleObj>
              </mc:Fallback>
            </mc:AlternateContent>
          </a:graphicData>
        </a:graphic>
      </p:graphicFrame>
      <p:sp>
        <p:nvSpPr>
          <p:cNvPr id="14" name="TextBox 13"/>
          <p:cNvSpPr txBox="1"/>
          <p:nvPr/>
        </p:nvSpPr>
        <p:spPr>
          <a:xfrm>
            <a:off x="4610620" y="4639503"/>
            <a:ext cx="4144083" cy="707886"/>
          </a:xfrm>
          <a:prstGeom prst="rect">
            <a:avLst/>
          </a:prstGeom>
          <a:solidFill>
            <a:schemeClr val="bg1">
              <a:lumMod val="85000"/>
            </a:schemeClr>
          </a:solidFill>
        </p:spPr>
        <p:txBody>
          <a:bodyPr wrap="none" rtlCol="0">
            <a:spAutoFit/>
          </a:bodyPr>
          <a:lstStyle/>
          <a:p>
            <a:r>
              <a:rPr lang="en-US" dirty="0" smtClean="0"/>
              <a:t>Is an NT row column vector of purchase </a:t>
            </a:r>
          </a:p>
          <a:p>
            <a:pPr algn="l"/>
            <a:r>
              <a:rPr lang="en-US" dirty="0" smtClean="0"/>
              <a:t>interest ratings</a:t>
            </a:r>
            <a:endParaRPr lang="en-US" dirty="0"/>
          </a:p>
        </p:txBody>
      </p:sp>
      <p:sp>
        <p:nvSpPr>
          <p:cNvPr id="15" name="TextBox 14"/>
          <p:cNvSpPr txBox="1"/>
          <p:nvPr/>
        </p:nvSpPr>
        <p:spPr>
          <a:xfrm>
            <a:off x="4610620" y="5388076"/>
            <a:ext cx="4509568" cy="707886"/>
          </a:xfrm>
          <a:prstGeom prst="rect">
            <a:avLst/>
          </a:prstGeom>
          <a:solidFill>
            <a:schemeClr val="bg1">
              <a:lumMod val="85000"/>
            </a:schemeClr>
          </a:solidFill>
        </p:spPr>
        <p:txBody>
          <a:bodyPr wrap="none" rtlCol="0">
            <a:spAutoFit/>
          </a:bodyPr>
          <a:lstStyle/>
          <a:p>
            <a:pPr algn="l"/>
            <a:r>
              <a:rPr lang="en-US" dirty="0" smtClean="0"/>
              <a:t>Is an NT row by K column matrix of </a:t>
            </a:r>
          </a:p>
          <a:p>
            <a:r>
              <a:rPr lang="en-US" dirty="0" smtClean="0"/>
              <a:t>independent variables (of which there are K)</a:t>
            </a:r>
            <a:endParaRPr lang="en-US" dirty="0"/>
          </a:p>
        </p:txBody>
      </p:sp>
      <p:sp>
        <p:nvSpPr>
          <p:cNvPr id="16" name="TextBox 15"/>
          <p:cNvSpPr txBox="1"/>
          <p:nvPr/>
        </p:nvSpPr>
        <p:spPr>
          <a:xfrm>
            <a:off x="4610620" y="6151022"/>
            <a:ext cx="2993127" cy="707886"/>
          </a:xfrm>
          <a:prstGeom prst="rect">
            <a:avLst/>
          </a:prstGeom>
          <a:solidFill>
            <a:schemeClr val="bg1">
              <a:lumMod val="85000"/>
            </a:schemeClr>
          </a:solidFill>
        </p:spPr>
        <p:txBody>
          <a:bodyPr wrap="none" rtlCol="0">
            <a:spAutoFit/>
          </a:bodyPr>
          <a:lstStyle/>
          <a:p>
            <a:pPr algn="l"/>
            <a:r>
              <a:rPr lang="en-US" dirty="0" smtClean="0"/>
              <a:t>Is a K by 1 column vector of </a:t>
            </a:r>
          </a:p>
          <a:p>
            <a:pPr algn="l"/>
            <a:r>
              <a:rPr lang="en-US" dirty="0" smtClean="0"/>
              <a:t>parameters (to be estimated)</a:t>
            </a:r>
            <a:endParaRPr lang="en-US" dirty="0"/>
          </a:p>
        </p:txBody>
      </p:sp>
      <p:pic>
        <p:nvPicPr>
          <p:cNvPr id="17" name="Picture 16"/>
          <p:cNvPicPr>
            <a:picLocks noChangeAspect="1"/>
          </p:cNvPicPr>
          <p:nvPr/>
        </p:nvPicPr>
        <p:blipFill rotWithShape="1">
          <a:blip r:embed="rId11"/>
          <a:srcRect b="38002"/>
          <a:stretch/>
        </p:blipFill>
        <p:spPr>
          <a:xfrm>
            <a:off x="1300353" y="1448478"/>
            <a:ext cx="5218129" cy="3167065"/>
          </a:xfrm>
          <a:prstGeom prst="rect">
            <a:avLst/>
          </a:prstGeom>
        </p:spPr>
      </p:pic>
      <p:graphicFrame>
        <p:nvGraphicFramePr>
          <p:cNvPr id="21" name="Object 20"/>
          <p:cNvGraphicFramePr>
            <a:graphicFrameLocks noChangeAspect="1"/>
          </p:cNvGraphicFramePr>
          <p:nvPr>
            <p:extLst/>
          </p:nvPr>
        </p:nvGraphicFramePr>
        <p:xfrm>
          <a:off x="630465" y="2518314"/>
          <a:ext cx="359612" cy="424996"/>
        </p:xfrm>
        <a:graphic>
          <a:graphicData uri="http://schemas.openxmlformats.org/presentationml/2006/ole">
            <mc:AlternateContent xmlns:mc="http://schemas.openxmlformats.org/markup-compatibility/2006">
              <mc:Choice xmlns:v="urn:schemas-microsoft-com:vml" Requires="v">
                <p:oleObj spid="_x0000_s91558" name="Equation" r:id="rId12" imgW="139680" imgH="164880" progId="Equation.DSMT4">
                  <p:embed/>
                </p:oleObj>
              </mc:Choice>
              <mc:Fallback>
                <p:oleObj name="Equation" r:id="rId12" imgW="139680" imgH="164880" progId="Equation.DSMT4">
                  <p:embed/>
                  <p:pic>
                    <p:nvPicPr>
                      <p:cNvPr id="21" name="Object 20"/>
                      <p:cNvPicPr/>
                      <p:nvPr/>
                    </p:nvPicPr>
                    <p:blipFill>
                      <a:blip r:embed="rId6"/>
                      <a:stretch>
                        <a:fillRect/>
                      </a:stretch>
                    </p:blipFill>
                    <p:spPr>
                      <a:xfrm>
                        <a:off x="630465" y="2518314"/>
                        <a:ext cx="359612" cy="424996"/>
                      </a:xfrm>
                      <a:prstGeom prst="rect">
                        <a:avLst/>
                      </a:prstGeom>
                    </p:spPr>
                  </p:pic>
                </p:oleObj>
              </mc:Fallback>
            </mc:AlternateContent>
          </a:graphicData>
        </a:graphic>
      </p:graphicFrame>
      <p:sp>
        <p:nvSpPr>
          <p:cNvPr id="22" name="Rectangle 21"/>
          <p:cNvSpPr/>
          <p:nvPr/>
        </p:nvSpPr>
        <p:spPr bwMode="auto">
          <a:xfrm>
            <a:off x="245900" y="2273750"/>
            <a:ext cx="1694288" cy="2351317"/>
          </a:xfrm>
          <a:prstGeom prst="rect">
            <a:avLst/>
          </a:prstGeom>
          <a:noFill/>
          <a:ln w="25400"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1941158" y="2264226"/>
            <a:ext cx="5468513" cy="2351317"/>
          </a:xfrm>
          <a:prstGeom prst="rect">
            <a:avLst/>
          </a:prstGeom>
          <a:noFill/>
          <a:ln w="25400" cap="flat" cmpd="sng" algn="ctr">
            <a:solidFill>
              <a:schemeClr val="tx2"/>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4" name="Object 23"/>
          <p:cNvGraphicFramePr>
            <a:graphicFrameLocks noChangeAspect="1"/>
          </p:cNvGraphicFramePr>
          <p:nvPr>
            <p:extLst/>
          </p:nvPr>
        </p:nvGraphicFramePr>
        <p:xfrm>
          <a:off x="6676317" y="2374333"/>
          <a:ext cx="458788" cy="425450"/>
        </p:xfrm>
        <a:graphic>
          <a:graphicData uri="http://schemas.openxmlformats.org/presentationml/2006/ole">
            <mc:AlternateContent xmlns:mc="http://schemas.openxmlformats.org/markup-compatibility/2006">
              <mc:Choice xmlns:v="urn:schemas-microsoft-com:vml" Requires="v">
                <p:oleObj spid="_x0000_s91559" name="Equation" r:id="rId13" imgW="177480" imgH="164880" progId="Equation.DSMT4">
                  <p:embed/>
                </p:oleObj>
              </mc:Choice>
              <mc:Fallback>
                <p:oleObj name="Equation" r:id="rId13" imgW="177480" imgH="164880" progId="Equation.DSMT4">
                  <p:embed/>
                  <p:pic>
                    <p:nvPicPr>
                      <p:cNvPr id="24" name="Object 23"/>
                      <p:cNvPicPr/>
                      <p:nvPr/>
                    </p:nvPicPr>
                    <p:blipFill>
                      <a:blip r:embed="rId8"/>
                      <a:stretch>
                        <a:fillRect/>
                      </a:stretch>
                    </p:blipFill>
                    <p:spPr>
                      <a:xfrm>
                        <a:off x="6676317" y="2374333"/>
                        <a:ext cx="458788" cy="425450"/>
                      </a:xfrm>
                      <a:prstGeom prst="rect">
                        <a:avLst/>
                      </a:prstGeom>
                    </p:spPr>
                  </p:pic>
                </p:oleObj>
              </mc:Fallback>
            </mc:AlternateContent>
          </a:graphicData>
        </a:graphic>
      </p:graphicFrame>
      <p:graphicFrame>
        <p:nvGraphicFramePr>
          <p:cNvPr id="25" name="Object 24"/>
          <p:cNvGraphicFramePr>
            <a:graphicFrameLocks noChangeAspect="1"/>
          </p:cNvGraphicFramePr>
          <p:nvPr>
            <p:extLst/>
          </p:nvPr>
        </p:nvGraphicFramePr>
        <p:xfrm>
          <a:off x="2191659" y="1034593"/>
          <a:ext cx="325438" cy="360363"/>
        </p:xfrm>
        <a:graphic>
          <a:graphicData uri="http://schemas.openxmlformats.org/presentationml/2006/ole">
            <mc:AlternateContent xmlns:mc="http://schemas.openxmlformats.org/markup-compatibility/2006">
              <mc:Choice xmlns:v="urn:schemas-microsoft-com:vml" Requires="v">
                <p:oleObj spid="_x0000_s91560" name="Equation" r:id="rId14" imgW="126720" imgH="139680" progId="Equation.DSMT4">
                  <p:embed/>
                </p:oleObj>
              </mc:Choice>
              <mc:Fallback>
                <p:oleObj name="Equation" r:id="rId14" imgW="126720" imgH="139680" progId="Equation.DSMT4">
                  <p:embed/>
                  <p:pic>
                    <p:nvPicPr>
                      <p:cNvPr id="25" name="Object 24"/>
                      <p:cNvPicPr/>
                      <p:nvPr/>
                    </p:nvPicPr>
                    <p:blipFill>
                      <a:blip r:embed="rId15"/>
                      <a:stretch>
                        <a:fillRect/>
                      </a:stretch>
                    </p:blipFill>
                    <p:spPr>
                      <a:xfrm>
                        <a:off x="2191659" y="1034593"/>
                        <a:ext cx="325438" cy="360363"/>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2786517" y="920293"/>
          <a:ext cx="358775" cy="588963"/>
        </p:xfrm>
        <a:graphic>
          <a:graphicData uri="http://schemas.openxmlformats.org/presentationml/2006/ole">
            <mc:AlternateContent xmlns:mc="http://schemas.openxmlformats.org/markup-compatibility/2006">
              <mc:Choice xmlns:v="urn:schemas-microsoft-com:vml" Requires="v">
                <p:oleObj spid="_x0000_s91561" name="Equation" r:id="rId16" imgW="139680" imgH="228600" progId="Equation.DSMT4">
                  <p:embed/>
                </p:oleObj>
              </mc:Choice>
              <mc:Fallback>
                <p:oleObj name="Equation" r:id="rId16" imgW="139680" imgH="228600" progId="Equation.DSMT4">
                  <p:embed/>
                  <p:pic>
                    <p:nvPicPr>
                      <p:cNvPr id="26" name="Object 25"/>
                      <p:cNvPicPr/>
                      <p:nvPr/>
                    </p:nvPicPr>
                    <p:blipFill>
                      <a:blip r:embed="rId17"/>
                      <a:stretch>
                        <a:fillRect/>
                      </a:stretch>
                    </p:blipFill>
                    <p:spPr>
                      <a:xfrm>
                        <a:off x="2786517" y="920293"/>
                        <a:ext cx="358775" cy="588963"/>
                      </a:xfrm>
                      <a:prstGeom prst="rect">
                        <a:avLst/>
                      </a:prstGeom>
                    </p:spPr>
                  </p:pic>
                </p:oleObj>
              </mc:Fallback>
            </mc:AlternateContent>
          </a:graphicData>
        </a:graphic>
      </p:graphicFrame>
      <p:graphicFrame>
        <p:nvGraphicFramePr>
          <p:cNvPr id="27" name="Object 26"/>
          <p:cNvGraphicFramePr>
            <a:graphicFrameLocks noChangeAspect="1"/>
          </p:cNvGraphicFramePr>
          <p:nvPr>
            <p:extLst/>
          </p:nvPr>
        </p:nvGraphicFramePr>
        <p:xfrm>
          <a:off x="3380242" y="920975"/>
          <a:ext cx="392112" cy="588962"/>
        </p:xfrm>
        <a:graphic>
          <a:graphicData uri="http://schemas.openxmlformats.org/presentationml/2006/ole">
            <mc:AlternateContent xmlns:mc="http://schemas.openxmlformats.org/markup-compatibility/2006">
              <mc:Choice xmlns:v="urn:schemas-microsoft-com:vml" Requires="v">
                <p:oleObj spid="_x0000_s91562" name="Equation" r:id="rId18" imgW="152280" imgH="228600" progId="Equation.DSMT4">
                  <p:embed/>
                </p:oleObj>
              </mc:Choice>
              <mc:Fallback>
                <p:oleObj name="Equation" r:id="rId18" imgW="152280" imgH="228600" progId="Equation.DSMT4">
                  <p:embed/>
                  <p:pic>
                    <p:nvPicPr>
                      <p:cNvPr id="27" name="Object 26"/>
                      <p:cNvPicPr/>
                      <p:nvPr/>
                    </p:nvPicPr>
                    <p:blipFill>
                      <a:blip r:embed="rId19"/>
                      <a:stretch>
                        <a:fillRect/>
                      </a:stretch>
                    </p:blipFill>
                    <p:spPr>
                      <a:xfrm>
                        <a:off x="3380242" y="920975"/>
                        <a:ext cx="392112" cy="588962"/>
                      </a:xfrm>
                      <a:prstGeom prst="rect">
                        <a:avLst/>
                      </a:prstGeom>
                    </p:spPr>
                  </p:pic>
                </p:oleObj>
              </mc:Fallback>
            </mc:AlternateContent>
          </a:graphicData>
        </a:graphic>
      </p:graphicFrame>
      <p:graphicFrame>
        <p:nvGraphicFramePr>
          <p:cNvPr id="28" name="Object 27"/>
          <p:cNvGraphicFramePr>
            <a:graphicFrameLocks noChangeAspect="1"/>
          </p:cNvGraphicFramePr>
          <p:nvPr>
            <p:extLst/>
          </p:nvPr>
        </p:nvGraphicFramePr>
        <p:xfrm>
          <a:off x="4000954" y="920975"/>
          <a:ext cx="392113" cy="588962"/>
        </p:xfrm>
        <a:graphic>
          <a:graphicData uri="http://schemas.openxmlformats.org/presentationml/2006/ole">
            <mc:AlternateContent xmlns:mc="http://schemas.openxmlformats.org/markup-compatibility/2006">
              <mc:Choice xmlns:v="urn:schemas-microsoft-com:vml" Requires="v">
                <p:oleObj spid="_x0000_s91563" name="Equation" r:id="rId20" imgW="152280" imgH="228600" progId="Equation.DSMT4">
                  <p:embed/>
                </p:oleObj>
              </mc:Choice>
              <mc:Fallback>
                <p:oleObj name="Equation" r:id="rId20" imgW="152280" imgH="228600" progId="Equation.DSMT4">
                  <p:embed/>
                  <p:pic>
                    <p:nvPicPr>
                      <p:cNvPr id="28" name="Object 27"/>
                      <p:cNvPicPr/>
                      <p:nvPr/>
                    </p:nvPicPr>
                    <p:blipFill>
                      <a:blip r:embed="rId21"/>
                      <a:stretch>
                        <a:fillRect/>
                      </a:stretch>
                    </p:blipFill>
                    <p:spPr>
                      <a:xfrm>
                        <a:off x="4000954" y="920975"/>
                        <a:ext cx="392113" cy="588962"/>
                      </a:xfrm>
                      <a:prstGeom prst="rect">
                        <a:avLst/>
                      </a:prstGeom>
                    </p:spPr>
                  </p:pic>
                </p:oleObj>
              </mc:Fallback>
            </mc:AlternateContent>
          </a:graphicData>
        </a:graphic>
      </p:graphicFrame>
      <p:graphicFrame>
        <p:nvGraphicFramePr>
          <p:cNvPr id="29" name="Object 28"/>
          <p:cNvGraphicFramePr>
            <a:graphicFrameLocks noChangeAspect="1"/>
          </p:cNvGraphicFramePr>
          <p:nvPr>
            <p:extLst/>
          </p:nvPr>
        </p:nvGraphicFramePr>
        <p:xfrm>
          <a:off x="4664529" y="930500"/>
          <a:ext cx="392113" cy="588962"/>
        </p:xfrm>
        <a:graphic>
          <a:graphicData uri="http://schemas.openxmlformats.org/presentationml/2006/ole">
            <mc:AlternateContent xmlns:mc="http://schemas.openxmlformats.org/markup-compatibility/2006">
              <mc:Choice xmlns:v="urn:schemas-microsoft-com:vml" Requires="v">
                <p:oleObj spid="_x0000_s91564" name="Equation" r:id="rId22" imgW="152280" imgH="228600" progId="Equation.DSMT4">
                  <p:embed/>
                </p:oleObj>
              </mc:Choice>
              <mc:Fallback>
                <p:oleObj name="Equation" r:id="rId22" imgW="152280" imgH="228600" progId="Equation.DSMT4">
                  <p:embed/>
                  <p:pic>
                    <p:nvPicPr>
                      <p:cNvPr id="29" name="Object 28"/>
                      <p:cNvPicPr/>
                      <p:nvPr/>
                    </p:nvPicPr>
                    <p:blipFill>
                      <a:blip r:embed="rId23"/>
                      <a:stretch>
                        <a:fillRect/>
                      </a:stretch>
                    </p:blipFill>
                    <p:spPr>
                      <a:xfrm>
                        <a:off x="4664529" y="930500"/>
                        <a:ext cx="392113" cy="588962"/>
                      </a:xfrm>
                      <a:prstGeom prst="rect">
                        <a:avLst/>
                      </a:prstGeom>
                    </p:spPr>
                  </p:pic>
                </p:oleObj>
              </mc:Fallback>
            </mc:AlternateContent>
          </a:graphicData>
        </a:graphic>
      </p:graphicFrame>
      <p:graphicFrame>
        <p:nvGraphicFramePr>
          <p:cNvPr id="30" name="Object 29"/>
          <p:cNvGraphicFramePr>
            <a:graphicFrameLocks noChangeAspect="1"/>
          </p:cNvGraphicFramePr>
          <p:nvPr>
            <p:extLst/>
          </p:nvPr>
        </p:nvGraphicFramePr>
        <p:xfrm>
          <a:off x="5285242" y="920975"/>
          <a:ext cx="390525" cy="588962"/>
        </p:xfrm>
        <a:graphic>
          <a:graphicData uri="http://schemas.openxmlformats.org/presentationml/2006/ole">
            <mc:AlternateContent xmlns:mc="http://schemas.openxmlformats.org/markup-compatibility/2006">
              <mc:Choice xmlns:v="urn:schemas-microsoft-com:vml" Requires="v">
                <p:oleObj spid="_x0000_s91565" name="Equation" r:id="rId24" imgW="152280" imgH="228600" progId="Equation.DSMT4">
                  <p:embed/>
                </p:oleObj>
              </mc:Choice>
              <mc:Fallback>
                <p:oleObj name="Equation" r:id="rId24" imgW="152280" imgH="228600" progId="Equation.DSMT4">
                  <p:embed/>
                  <p:pic>
                    <p:nvPicPr>
                      <p:cNvPr id="30" name="Object 29"/>
                      <p:cNvPicPr/>
                      <p:nvPr/>
                    </p:nvPicPr>
                    <p:blipFill>
                      <a:blip r:embed="rId25"/>
                      <a:stretch>
                        <a:fillRect/>
                      </a:stretch>
                    </p:blipFill>
                    <p:spPr>
                      <a:xfrm>
                        <a:off x="5285242" y="920975"/>
                        <a:ext cx="390525" cy="588962"/>
                      </a:xfrm>
                      <a:prstGeom prst="rect">
                        <a:avLst/>
                      </a:prstGeom>
                    </p:spPr>
                  </p:pic>
                </p:oleObj>
              </mc:Fallback>
            </mc:AlternateContent>
          </a:graphicData>
        </a:graphic>
      </p:graphicFrame>
      <p:graphicFrame>
        <p:nvGraphicFramePr>
          <p:cNvPr id="31" name="Object 30"/>
          <p:cNvGraphicFramePr>
            <a:graphicFrameLocks noChangeAspect="1"/>
          </p:cNvGraphicFramePr>
          <p:nvPr>
            <p:extLst/>
          </p:nvPr>
        </p:nvGraphicFramePr>
        <p:xfrm>
          <a:off x="5861504" y="920975"/>
          <a:ext cx="390525" cy="588962"/>
        </p:xfrm>
        <a:graphic>
          <a:graphicData uri="http://schemas.openxmlformats.org/presentationml/2006/ole">
            <mc:AlternateContent xmlns:mc="http://schemas.openxmlformats.org/markup-compatibility/2006">
              <mc:Choice xmlns:v="urn:schemas-microsoft-com:vml" Requires="v">
                <p:oleObj spid="_x0000_s91566" name="Equation" r:id="rId26" imgW="152280" imgH="228600" progId="Equation.DSMT4">
                  <p:embed/>
                </p:oleObj>
              </mc:Choice>
              <mc:Fallback>
                <p:oleObj name="Equation" r:id="rId26" imgW="152280" imgH="228600" progId="Equation.DSMT4">
                  <p:embed/>
                  <p:pic>
                    <p:nvPicPr>
                      <p:cNvPr id="31" name="Object 30"/>
                      <p:cNvPicPr/>
                      <p:nvPr/>
                    </p:nvPicPr>
                    <p:blipFill>
                      <a:blip r:embed="rId27"/>
                      <a:stretch>
                        <a:fillRect/>
                      </a:stretch>
                    </p:blipFill>
                    <p:spPr>
                      <a:xfrm>
                        <a:off x="5861504" y="920975"/>
                        <a:ext cx="390525" cy="588962"/>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2027694" y="940692"/>
          <a:ext cx="430055" cy="614365"/>
        </p:xfrm>
        <a:graphic>
          <a:graphicData uri="http://schemas.openxmlformats.org/presentationml/2006/ole">
            <mc:AlternateContent xmlns:mc="http://schemas.openxmlformats.org/markup-compatibility/2006">
              <mc:Choice xmlns:v="urn:schemas-microsoft-com:vml" Requires="v">
                <p:oleObj spid="_x0000_s91567" name="Equation" r:id="rId28" imgW="177480" imgH="253800" progId="Equation.DSMT4">
                  <p:embed/>
                </p:oleObj>
              </mc:Choice>
              <mc:Fallback>
                <p:oleObj name="Equation" r:id="rId28" imgW="177480" imgH="253800" progId="Equation.DSMT4">
                  <p:embed/>
                  <p:pic>
                    <p:nvPicPr>
                      <p:cNvPr id="32" name="Object 31"/>
                      <p:cNvPicPr/>
                      <p:nvPr/>
                    </p:nvPicPr>
                    <p:blipFill>
                      <a:blip r:embed="rId29"/>
                      <a:stretch>
                        <a:fillRect/>
                      </a:stretch>
                    </p:blipFill>
                    <p:spPr>
                      <a:xfrm>
                        <a:off x="2027694" y="940692"/>
                        <a:ext cx="430055" cy="614365"/>
                      </a:xfrm>
                      <a:prstGeom prst="rect">
                        <a:avLst/>
                      </a:prstGeom>
                    </p:spPr>
                  </p:pic>
                </p:oleObj>
              </mc:Fallback>
            </mc:AlternateContent>
          </a:graphicData>
        </a:graphic>
      </p:graphicFrame>
      <p:graphicFrame>
        <p:nvGraphicFramePr>
          <p:cNvPr id="33" name="Object 32"/>
          <p:cNvGraphicFramePr>
            <a:graphicFrameLocks noChangeAspect="1"/>
          </p:cNvGraphicFramePr>
          <p:nvPr>
            <p:extLst/>
          </p:nvPr>
        </p:nvGraphicFramePr>
        <p:xfrm>
          <a:off x="5990495" y="930500"/>
          <a:ext cx="430055" cy="614365"/>
        </p:xfrm>
        <a:graphic>
          <a:graphicData uri="http://schemas.openxmlformats.org/presentationml/2006/ole">
            <mc:AlternateContent xmlns:mc="http://schemas.openxmlformats.org/markup-compatibility/2006">
              <mc:Choice xmlns:v="urn:schemas-microsoft-com:vml" Requires="v">
                <p:oleObj spid="_x0000_s91568" name="Equation" r:id="rId30" imgW="177480" imgH="253800" progId="Equation.DSMT4">
                  <p:embed/>
                </p:oleObj>
              </mc:Choice>
              <mc:Fallback>
                <p:oleObj name="Equation" r:id="rId30" imgW="177480" imgH="253800" progId="Equation.DSMT4">
                  <p:embed/>
                  <p:pic>
                    <p:nvPicPr>
                      <p:cNvPr id="33" name="Object 32"/>
                      <p:cNvPicPr/>
                      <p:nvPr/>
                    </p:nvPicPr>
                    <p:blipFill>
                      <a:blip r:embed="rId31"/>
                      <a:stretch>
                        <a:fillRect/>
                      </a:stretch>
                    </p:blipFill>
                    <p:spPr>
                      <a:xfrm>
                        <a:off x="5990495" y="930500"/>
                        <a:ext cx="430055" cy="614365"/>
                      </a:xfrm>
                      <a:prstGeom prst="rect">
                        <a:avLst/>
                      </a:prstGeom>
                    </p:spPr>
                  </p:pic>
                </p:oleObj>
              </mc:Fallback>
            </mc:AlternateContent>
          </a:graphicData>
        </a:graphic>
      </p:graphicFrame>
      <p:sp>
        <p:nvSpPr>
          <p:cNvPr id="34" name="Rectangle 33"/>
          <p:cNvSpPr/>
          <p:nvPr/>
        </p:nvSpPr>
        <p:spPr bwMode="auto">
          <a:xfrm>
            <a:off x="1303891" y="920293"/>
            <a:ext cx="6109281" cy="1333047"/>
          </a:xfrm>
          <a:prstGeom prst="rect">
            <a:avLst/>
          </a:prstGeom>
          <a:noFill/>
          <a:ln w="25400"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35" name="Object 34"/>
          <p:cNvGraphicFramePr>
            <a:graphicFrameLocks noChangeAspect="1"/>
          </p:cNvGraphicFramePr>
          <p:nvPr>
            <p:extLst/>
          </p:nvPr>
        </p:nvGraphicFramePr>
        <p:xfrm>
          <a:off x="6757988" y="1481136"/>
          <a:ext cx="328612" cy="523875"/>
        </p:xfrm>
        <a:graphic>
          <a:graphicData uri="http://schemas.openxmlformats.org/presentationml/2006/ole">
            <mc:AlternateContent xmlns:mc="http://schemas.openxmlformats.org/markup-compatibility/2006">
              <mc:Choice xmlns:v="urn:schemas-microsoft-com:vml" Requires="v">
                <p:oleObj spid="_x0000_s91569" name="Equation" r:id="rId32" imgW="126720" imgH="203040" progId="Equation.DSMT4">
                  <p:embed/>
                </p:oleObj>
              </mc:Choice>
              <mc:Fallback>
                <p:oleObj name="Equation" r:id="rId32" imgW="126720" imgH="203040" progId="Equation.DSMT4">
                  <p:embed/>
                  <p:pic>
                    <p:nvPicPr>
                      <p:cNvPr id="35" name="Object 34"/>
                      <p:cNvPicPr/>
                      <p:nvPr/>
                    </p:nvPicPr>
                    <p:blipFill>
                      <a:blip r:embed="rId10"/>
                      <a:stretch>
                        <a:fillRect/>
                      </a:stretch>
                    </p:blipFill>
                    <p:spPr>
                      <a:xfrm>
                        <a:off x="6757988" y="1481136"/>
                        <a:ext cx="328612" cy="523875"/>
                      </a:xfrm>
                      <a:prstGeom prst="rect">
                        <a:avLst/>
                      </a:prstGeom>
                    </p:spPr>
                  </p:pic>
                </p:oleObj>
              </mc:Fallback>
            </mc:AlternateContent>
          </a:graphicData>
        </a:graphic>
      </p:graphicFrame>
      <p:sp>
        <p:nvSpPr>
          <p:cNvPr id="36" name="Arc 35"/>
          <p:cNvSpPr/>
          <p:nvPr/>
        </p:nvSpPr>
        <p:spPr bwMode="auto">
          <a:xfrm>
            <a:off x="6062208" y="1209293"/>
            <a:ext cx="707571" cy="736247"/>
          </a:xfrm>
          <a:prstGeom prst="arc">
            <a:avLst/>
          </a:prstGeom>
          <a:noFill/>
          <a:ln w="9525" cap="flat" cmpd="sng" algn="ctr">
            <a:solidFill>
              <a:srgbClr val="00B050"/>
            </a:solidFill>
            <a:prstDash val="solid"/>
            <a:round/>
            <a:headEnd type="none" w="med" len="med"/>
            <a:tailEnd type="triangl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46802989"/>
      </p:ext>
    </p:extLst>
  </p:cSld>
  <p:clrMapOvr>
    <a:masterClrMapping/>
  </p:clrMapOvr>
  <p:transition>
    <p:zoom/>
    <p:sndAc>
      <p:end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18</a:t>
            </a:fld>
            <a:endParaRPr lang="en-US"/>
          </a:p>
        </p:txBody>
      </p:sp>
      <p:sp>
        <p:nvSpPr>
          <p:cNvPr id="5"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How to Compute Beta from X and y:  Example</a:t>
            </a:r>
            <a:endParaRPr lang="en-US" sz="1900" i="1" dirty="0">
              <a:solidFill>
                <a:schemeClr val="tx2"/>
              </a:solidFill>
            </a:endParaRPr>
          </a:p>
        </p:txBody>
      </p:sp>
      <p:sp>
        <p:nvSpPr>
          <p:cNvPr id="7" name="Title 1"/>
          <p:cNvSpPr txBox="1">
            <a:spLocks/>
          </p:cNvSpPr>
          <p:nvPr/>
        </p:nvSpPr>
        <p:spPr bwMode="auto">
          <a:xfrm>
            <a:off x="76200" y="69542"/>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smtClean="0"/>
              <a:t>CONJOINT ANALYSIS</a:t>
            </a:r>
            <a:endParaRPr lang="en-US" kern="0" dirty="0"/>
          </a:p>
        </p:txBody>
      </p:sp>
      <p:pic>
        <p:nvPicPr>
          <p:cNvPr id="8"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28981" t="43056" r="51507"/>
          <a:stretch/>
        </p:blipFill>
        <p:spPr bwMode="auto">
          <a:xfrm>
            <a:off x="4780156" y="2610549"/>
            <a:ext cx="2230244" cy="3471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noChangeAspect="1"/>
          </p:cNvGraphicFramePr>
          <p:nvPr>
            <p:extLst>
              <p:ext uri="{D42A27DB-BD31-4B8C-83A1-F6EECF244321}">
                <p14:modId xmlns:p14="http://schemas.microsoft.com/office/powerpoint/2010/main" val="1491180780"/>
              </p:ext>
            </p:extLst>
          </p:nvPr>
        </p:nvGraphicFramePr>
        <p:xfrm>
          <a:off x="4073133" y="3815737"/>
          <a:ext cx="458788" cy="425450"/>
        </p:xfrm>
        <a:graphic>
          <a:graphicData uri="http://schemas.openxmlformats.org/presentationml/2006/ole">
            <mc:AlternateContent xmlns:mc="http://schemas.openxmlformats.org/markup-compatibility/2006">
              <mc:Choice xmlns:v="urn:schemas-microsoft-com:vml" Requires="v">
                <p:oleObj spid="_x0000_s84152" name="Equation" r:id="rId4" imgW="177480" imgH="164880" progId="Equation.DSMT4">
                  <p:embed/>
                </p:oleObj>
              </mc:Choice>
              <mc:Fallback>
                <p:oleObj name="Equation" r:id="rId4" imgW="177480" imgH="164880" progId="Equation.DSMT4">
                  <p:embed/>
                  <p:pic>
                    <p:nvPicPr>
                      <p:cNvPr id="0" name=""/>
                      <p:cNvPicPr/>
                      <p:nvPr/>
                    </p:nvPicPr>
                    <p:blipFill>
                      <a:blip r:embed="rId5"/>
                      <a:stretch>
                        <a:fillRect/>
                      </a:stretch>
                    </p:blipFill>
                    <p:spPr>
                      <a:xfrm>
                        <a:off x="4073133" y="3815737"/>
                        <a:ext cx="458788" cy="425450"/>
                      </a:xfrm>
                      <a:prstGeom prst="rect">
                        <a:avLst/>
                      </a:prstGeom>
                    </p:spPr>
                  </p:pic>
                </p:oleObj>
              </mc:Fallback>
            </mc:AlternateContent>
          </a:graphicData>
        </a:graphic>
      </p:graphicFrame>
      <p:pic>
        <p:nvPicPr>
          <p:cNvPr id="10"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28981" t="43056" r="65000"/>
          <a:stretch/>
        </p:blipFill>
        <p:spPr bwMode="auto">
          <a:xfrm>
            <a:off x="1634285" y="2593281"/>
            <a:ext cx="687968" cy="3471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053214893"/>
              </p:ext>
            </p:extLst>
          </p:nvPr>
        </p:nvGraphicFramePr>
        <p:xfrm>
          <a:off x="1135390" y="3815736"/>
          <a:ext cx="360363" cy="425450"/>
        </p:xfrm>
        <a:graphic>
          <a:graphicData uri="http://schemas.openxmlformats.org/presentationml/2006/ole">
            <mc:AlternateContent xmlns:mc="http://schemas.openxmlformats.org/markup-compatibility/2006">
              <mc:Choice xmlns:v="urn:schemas-microsoft-com:vml" Requires="v">
                <p:oleObj spid="_x0000_s84153" name="Equation" r:id="rId6" imgW="139680" imgH="164880" progId="Equation.DSMT4">
                  <p:embed/>
                </p:oleObj>
              </mc:Choice>
              <mc:Fallback>
                <p:oleObj name="Equation" r:id="rId6" imgW="139680" imgH="164880" progId="Equation.DSMT4">
                  <p:embed/>
                  <p:pic>
                    <p:nvPicPr>
                      <p:cNvPr id="0" name=""/>
                      <p:cNvPicPr/>
                      <p:nvPr/>
                    </p:nvPicPr>
                    <p:blipFill>
                      <a:blip r:embed="rId7"/>
                      <a:stretch>
                        <a:fillRect/>
                      </a:stretch>
                    </p:blipFill>
                    <p:spPr>
                      <a:xfrm>
                        <a:off x="1135390" y="3815736"/>
                        <a:ext cx="360363" cy="425450"/>
                      </a:xfrm>
                      <a:prstGeom prst="rect">
                        <a:avLst/>
                      </a:prstGeom>
                    </p:spPr>
                  </p:pic>
                </p:oleObj>
              </mc:Fallback>
            </mc:AlternateContent>
          </a:graphicData>
        </a:graphic>
      </p:graphicFrame>
      <p:pic>
        <p:nvPicPr>
          <p:cNvPr id="12"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43406" t="43056" r="51507"/>
          <a:stretch/>
        </p:blipFill>
        <p:spPr bwMode="auto">
          <a:xfrm>
            <a:off x="2278943" y="2593281"/>
            <a:ext cx="581497" cy="34713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31943" y="2869700"/>
            <a:ext cx="529427" cy="2677656"/>
          </a:xfrm>
          <a:prstGeom prst="rect">
            <a:avLst/>
          </a:prstGeom>
          <a:solidFill>
            <a:schemeClr val="bg1"/>
          </a:solidFill>
        </p:spPr>
        <p:txBody>
          <a:bodyPr wrap="square" rtlCol="0">
            <a:spAutoFit/>
          </a:bodyPr>
          <a:lstStyle/>
          <a:p>
            <a:r>
              <a:rPr lang="en-US" sz="2400" dirty="0" smtClean="0">
                <a:solidFill>
                  <a:schemeClr val="accent5">
                    <a:lumMod val="25000"/>
                  </a:schemeClr>
                </a:solidFill>
              </a:rPr>
              <a:t>10</a:t>
            </a:r>
          </a:p>
          <a:p>
            <a:r>
              <a:rPr lang="en-US" sz="2400" dirty="0" smtClean="0">
                <a:solidFill>
                  <a:schemeClr val="accent5">
                    <a:lumMod val="25000"/>
                  </a:schemeClr>
                </a:solidFill>
              </a:rPr>
              <a:t>22</a:t>
            </a:r>
          </a:p>
          <a:p>
            <a:r>
              <a:rPr lang="en-US" sz="2400" dirty="0" smtClean="0">
                <a:solidFill>
                  <a:schemeClr val="accent5">
                    <a:lumMod val="25000"/>
                  </a:schemeClr>
                </a:solidFill>
              </a:rPr>
              <a:t>8</a:t>
            </a:r>
          </a:p>
          <a:p>
            <a:r>
              <a:rPr lang="en-US" sz="2400" dirty="0" smtClean="0">
                <a:solidFill>
                  <a:schemeClr val="accent5">
                    <a:lumMod val="25000"/>
                  </a:schemeClr>
                </a:solidFill>
              </a:rPr>
              <a:t>17</a:t>
            </a:r>
          </a:p>
          <a:p>
            <a:r>
              <a:rPr lang="en-US" sz="2400" dirty="0" smtClean="0">
                <a:solidFill>
                  <a:schemeClr val="accent5">
                    <a:lumMod val="25000"/>
                  </a:schemeClr>
                </a:solidFill>
              </a:rPr>
              <a:t>6</a:t>
            </a:r>
          </a:p>
        </p:txBody>
      </p:sp>
      <p:sp>
        <p:nvSpPr>
          <p:cNvPr id="14" name="TextBox 13"/>
          <p:cNvSpPr txBox="1"/>
          <p:nvPr/>
        </p:nvSpPr>
        <p:spPr>
          <a:xfrm>
            <a:off x="476250" y="1993717"/>
            <a:ext cx="5184321"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Read in the data</a:t>
            </a:r>
            <a:endParaRPr lang="en-US" dirty="0">
              <a:solidFill>
                <a:schemeClr val="tx2"/>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4284070832"/>
              </p:ext>
            </p:extLst>
          </p:nvPr>
        </p:nvGraphicFramePr>
        <p:xfrm>
          <a:off x="2259012" y="1076686"/>
          <a:ext cx="3209925" cy="719138"/>
        </p:xfrm>
        <a:graphic>
          <a:graphicData uri="http://schemas.openxmlformats.org/presentationml/2006/ole">
            <mc:AlternateContent xmlns:mc="http://schemas.openxmlformats.org/markup-compatibility/2006">
              <mc:Choice xmlns:v="urn:schemas-microsoft-com:vml" Requires="v">
                <p:oleObj spid="_x0000_s84154" name="Equation" r:id="rId8" imgW="1244520" imgH="279360" progId="Equation.DSMT4">
                  <p:embed/>
                </p:oleObj>
              </mc:Choice>
              <mc:Fallback>
                <p:oleObj name="Equation" r:id="rId8" imgW="1244520" imgH="279360" progId="Equation.DSMT4">
                  <p:embed/>
                  <p:pic>
                    <p:nvPicPr>
                      <p:cNvPr id="0" name=""/>
                      <p:cNvPicPr/>
                      <p:nvPr/>
                    </p:nvPicPr>
                    <p:blipFill>
                      <a:blip r:embed="rId9"/>
                      <a:stretch>
                        <a:fillRect/>
                      </a:stretch>
                    </p:blipFill>
                    <p:spPr>
                      <a:xfrm>
                        <a:off x="2259012" y="1076686"/>
                        <a:ext cx="3209925" cy="719138"/>
                      </a:xfrm>
                      <a:prstGeom prst="rect">
                        <a:avLst/>
                      </a:prstGeom>
                    </p:spPr>
                  </p:pic>
                </p:oleObj>
              </mc:Fallback>
            </mc:AlternateContent>
          </a:graphicData>
        </a:graphic>
      </p:graphicFrame>
    </p:spTree>
    <p:extLst>
      <p:ext uri="{BB962C8B-B14F-4D97-AF65-F5344CB8AC3E}">
        <p14:creationId xmlns:p14="http://schemas.microsoft.com/office/powerpoint/2010/main" val="696106388"/>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1</a:t>
            </a:fld>
            <a:endParaRPr lang="en-US"/>
          </a:p>
        </p:txBody>
      </p:sp>
      <p:sp>
        <p:nvSpPr>
          <p:cNvPr id="4" name="Rounded Rectangle 3"/>
          <p:cNvSpPr/>
          <p:nvPr/>
        </p:nvSpPr>
        <p:spPr bwMode="auto">
          <a:xfrm>
            <a:off x="1121229"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1583871" y="2724482"/>
            <a:ext cx="2100944" cy="1077218"/>
          </a:xfrm>
          <a:prstGeom prst="rect">
            <a:avLst/>
          </a:prstGeom>
          <a:noFill/>
        </p:spPr>
        <p:txBody>
          <a:bodyPr wrap="square" rtlCol="0">
            <a:spAutoFit/>
          </a:bodyPr>
          <a:lstStyle/>
          <a:p>
            <a:r>
              <a:rPr lang="en-US" u="sng" dirty="0" smtClean="0">
                <a:solidFill>
                  <a:schemeClr val="tx2"/>
                </a:solidFill>
              </a:rPr>
              <a:t>Revealed Preference Data</a:t>
            </a:r>
          </a:p>
          <a:p>
            <a:pPr marL="285750" indent="-285750">
              <a:buFont typeface="Arial" panose="020B0604020202020204" pitchFamily="34" charset="0"/>
              <a:buChar char="•"/>
            </a:pPr>
            <a:r>
              <a:rPr lang="en-US" b="0" i="1" dirty="0" smtClean="0">
                <a:solidFill>
                  <a:schemeClr val="tx2"/>
                </a:solidFill>
              </a:rPr>
              <a:t>What customers actually do</a:t>
            </a:r>
          </a:p>
        </p:txBody>
      </p:sp>
      <p:sp>
        <p:nvSpPr>
          <p:cNvPr id="6" name="Rounded Rectangle 5"/>
          <p:cNvSpPr/>
          <p:nvPr/>
        </p:nvSpPr>
        <p:spPr bwMode="auto">
          <a:xfrm>
            <a:off x="4942114"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4756" y="2724482"/>
            <a:ext cx="2100944" cy="1323439"/>
          </a:xfrm>
          <a:prstGeom prst="rect">
            <a:avLst/>
          </a:prstGeom>
          <a:noFill/>
        </p:spPr>
        <p:txBody>
          <a:bodyPr wrap="square" rtlCol="0">
            <a:spAutoFit/>
          </a:bodyPr>
          <a:lstStyle/>
          <a:p>
            <a:r>
              <a:rPr lang="en-US" u="sng" dirty="0" smtClean="0">
                <a:solidFill>
                  <a:schemeClr val="tx2"/>
                </a:solidFill>
              </a:rPr>
              <a:t>Stated Preference Data</a:t>
            </a:r>
          </a:p>
          <a:p>
            <a:pPr marL="285750" indent="-285750">
              <a:buFont typeface="Arial" panose="020B0604020202020204" pitchFamily="34" charset="0"/>
              <a:buChar char="•"/>
            </a:pPr>
            <a:r>
              <a:rPr lang="en-US" b="0" i="1" dirty="0">
                <a:solidFill>
                  <a:schemeClr val="tx2"/>
                </a:solidFill>
              </a:rPr>
              <a:t>What customers </a:t>
            </a:r>
            <a:r>
              <a:rPr lang="en-US" b="0" i="1" dirty="0" smtClean="0">
                <a:solidFill>
                  <a:schemeClr val="tx2"/>
                </a:solidFill>
              </a:rPr>
              <a:t>say they will do</a:t>
            </a:r>
            <a:endParaRPr lang="en-US" b="0" i="1" dirty="0">
              <a:solidFill>
                <a:schemeClr val="tx2"/>
              </a:solidFill>
            </a:endParaRPr>
          </a:p>
          <a:p>
            <a:endParaRPr lang="en-US" u="sng" dirty="0" smtClean="0">
              <a:solidFill>
                <a:schemeClr val="tx2"/>
              </a:solidFill>
            </a:endParaRPr>
          </a:p>
        </p:txBody>
      </p:sp>
      <p:sp>
        <p:nvSpPr>
          <p:cNvPr id="11" name="Rectangle 2"/>
          <p:cNvSpPr>
            <a:spLocks noGrp="1" noChangeArrowheads="1"/>
          </p:cNvSpPr>
          <p:nvPr>
            <p:ph type="title"/>
          </p:nvPr>
        </p:nvSpPr>
        <p:spPr>
          <a:xfrm>
            <a:off x="122238" y="146300"/>
            <a:ext cx="8793162" cy="292388"/>
          </a:xfrm>
        </p:spPr>
        <p:txBody>
          <a:bodyPr/>
          <a:lstStyle/>
          <a:p>
            <a:r>
              <a:rPr lang="en-US" dirty="0" smtClean="0"/>
              <a:t>SEGMENTATION</a:t>
            </a:r>
            <a:endParaRPr lang="en-US" dirty="0"/>
          </a:p>
        </p:txBody>
      </p:sp>
      <p:sp>
        <p:nvSpPr>
          <p:cNvPr id="1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Behavioral Bases for Segmentation</a:t>
            </a:r>
            <a:endParaRPr lang="en-US" sz="1800" i="1" dirty="0">
              <a:solidFill>
                <a:schemeClr val="tx2"/>
              </a:solidFill>
            </a:endParaRPr>
          </a:p>
        </p:txBody>
      </p:sp>
    </p:spTree>
    <p:extLst>
      <p:ext uri="{BB962C8B-B14F-4D97-AF65-F5344CB8AC3E}">
        <p14:creationId xmlns:p14="http://schemas.microsoft.com/office/powerpoint/2010/main" val="2874176053"/>
      </p:ext>
    </p:extLst>
  </p:cSld>
  <p:clrMapOvr>
    <a:masterClrMapping/>
  </p:clrMapOvr>
  <p:transition>
    <p:zoom/>
    <p:sndAc>
      <p:end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19</a:t>
            </a:fld>
            <a:endParaRPr lang="en-US"/>
          </a:p>
        </p:txBody>
      </p:sp>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67655"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28981" t="43056" r="51507"/>
          <a:stretch/>
        </p:blipFill>
        <p:spPr bwMode="auto">
          <a:xfrm>
            <a:off x="5021456" y="1819289"/>
            <a:ext cx="2230244" cy="34713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54478" t="43056"/>
          <a:stretch/>
        </p:blipFill>
        <p:spPr bwMode="auto">
          <a:xfrm>
            <a:off x="1094020" y="2258453"/>
            <a:ext cx="5203359" cy="3471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Object 18"/>
          <p:cNvGraphicFramePr>
            <a:graphicFrameLocks noChangeAspect="1"/>
          </p:cNvGraphicFramePr>
          <p:nvPr>
            <p:extLst>
              <p:ext uri="{D42A27DB-BD31-4B8C-83A1-F6EECF244321}">
                <p14:modId xmlns:p14="http://schemas.microsoft.com/office/powerpoint/2010/main" val="1930029463"/>
              </p:ext>
            </p:extLst>
          </p:nvPr>
        </p:nvGraphicFramePr>
        <p:xfrm>
          <a:off x="4620238" y="2864634"/>
          <a:ext cx="458788" cy="425450"/>
        </p:xfrm>
        <a:graphic>
          <a:graphicData uri="http://schemas.openxmlformats.org/presentationml/2006/ole">
            <mc:AlternateContent xmlns:mc="http://schemas.openxmlformats.org/markup-compatibility/2006">
              <mc:Choice xmlns:v="urn:schemas-microsoft-com:vml" Requires="v">
                <p:oleObj spid="_x0000_s81104" name="Equation" r:id="rId4" imgW="177480" imgH="164880" progId="Equation.DSMT4">
                  <p:embed/>
                </p:oleObj>
              </mc:Choice>
              <mc:Fallback>
                <p:oleObj name="Equation" r:id="rId4" imgW="177480" imgH="164880" progId="Equation.DSMT4">
                  <p:embed/>
                  <p:pic>
                    <p:nvPicPr>
                      <p:cNvPr id="0" name=""/>
                      <p:cNvPicPr/>
                      <p:nvPr/>
                    </p:nvPicPr>
                    <p:blipFill>
                      <a:blip r:embed="rId5"/>
                      <a:stretch>
                        <a:fillRect/>
                      </a:stretch>
                    </p:blipFill>
                    <p:spPr>
                      <a:xfrm>
                        <a:off x="4620238" y="2864634"/>
                        <a:ext cx="458788" cy="42545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462781802"/>
              </p:ext>
            </p:extLst>
          </p:nvPr>
        </p:nvGraphicFramePr>
        <p:xfrm>
          <a:off x="431394" y="2888786"/>
          <a:ext cx="557212" cy="425450"/>
        </p:xfrm>
        <a:graphic>
          <a:graphicData uri="http://schemas.openxmlformats.org/presentationml/2006/ole">
            <mc:AlternateContent xmlns:mc="http://schemas.openxmlformats.org/markup-compatibility/2006">
              <mc:Choice xmlns:v="urn:schemas-microsoft-com:vml" Requires="v">
                <p:oleObj spid="_x0000_s81105" name="Equation" r:id="rId6" imgW="215640" imgH="164880" progId="Equation.DSMT4">
                  <p:embed/>
                </p:oleObj>
              </mc:Choice>
              <mc:Fallback>
                <p:oleObj name="Equation" r:id="rId6" imgW="215640" imgH="164880" progId="Equation.DSMT4">
                  <p:embed/>
                  <p:pic>
                    <p:nvPicPr>
                      <p:cNvPr id="0" name=""/>
                      <p:cNvPicPr/>
                      <p:nvPr/>
                    </p:nvPicPr>
                    <p:blipFill>
                      <a:blip r:embed="rId7"/>
                      <a:stretch>
                        <a:fillRect/>
                      </a:stretch>
                    </p:blipFill>
                    <p:spPr>
                      <a:xfrm>
                        <a:off x="431394" y="2888786"/>
                        <a:ext cx="557212" cy="425450"/>
                      </a:xfrm>
                      <a:prstGeom prst="rect">
                        <a:avLst/>
                      </a:prstGeom>
                    </p:spPr>
                  </p:pic>
                </p:oleObj>
              </mc:Fallback>
            </mc:AlternateContent>
          </a:graphicData>
        </a:graphic>
      </p:graphicFrame>
      <p:sp>
        <p:nvSpPr>
          <p:cNvPr id="17" name="TextBox 16"/>
          <p:cNvSpPr txBox="1"/>
          <p:nvPr/>
        </p:nvSpPr>
        <p:spPr>
          <a:xfrm>
            <a:off x="636588" y="1626957"/>
            <a:ext cx="5184321"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Take the transpose of the X matrix</a:t>
            </a:r>
            <a:endParaRPr lang="en-US" dirty="0">
              <a:solidFill>
                <a:schemeClr val="tx2"/>
              </a:solidFill>
            </a:endParaRPr>
          </a:p>
        </p:txBody>
      </p:sp>
      <p:sp>
        <p:nvSpPr>
          <p:cNvPr id="21" name="TextBox 20"/>
          <p:cNvSpPr txBox="1"/>
          <p:nvPr/>
        </p:nvSpPr>
        <p:spPr>
          <a:xfrm>
            <a:off x="476250" y="5160786"/>
            <a:ext cx="5184321"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X’X</a:t>
            </a:r>
          </a:p>
          <a:p>
            <a:pPr marL="285750" indent="-285750" algn="l">
              <a:buFont typeface="Wingdings" panose="05000000000000000000" pitchFamily="2" charset="2"/>
              <a:buChar char="Ø"/>
            </a:pPr>
            <a:r>
              <a:rPr lang="en-US" dirty="0" smtClean="0">
                <a:solidFill>
                  <a:schemeClr val="tx2"/>
                </a:solidFill>
              </a:rPr>
              <a:t>Compute the inverse of X’X</a:t>
            </a:r>
            <a:endParaRPr lang="en-US" dirty="0">
              <a:solidFill>
                <a:schemeClr val="tx2"/>
              </a:solidFill>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553275992"/>
              </p:ext>
            </p:extLst>
          </p:nvPr>
        </p:nvGraphicFramePr>
        <p:xfrm>
          <a:off x="2282825" y="862652"/>
          <a:ext cx="3209925" cy="719138"/>
        </p:xfrm>
        <a:graphic>
          <a:graphicData uri="http://schemas.openxmlformats.org/presentationml/2006/ole">
            <mc:AlternateContent xmlns:mc="http://schemas.openxmlformats.org/markup-compatibility/2006">
              <mc:Choice xmlns:v="urn:schemas-microsoft-com:vml" Requires="v">
                <p:oleObj spid="_x0000_s81106" name="Equation" r:id="rId8" imgW="1244520" imgH="279360" progId="Equation.DSMT4">
                  <p:embed/>
                </p:oleObj>
              </mc:Choice>
              <mc:Fallback>
                <p:oleObj name="Equation" r:id="rId8" imgW="1244520" imgH="279360" progId="Equation.DSMT4">
                  <p:embed/>
                  <p:pic>
                    <p:nvPicPr>
                      <p:cNvPr id="0" name=""/>
                      <p:cNvPicPr/>
                      <p:nvPr/>
                    </p:nvPicPr>
                    <p:blipFill>
                      <a:blip r:embed="rId9"/>
                      <a:stretch>
                        <a:fillRect/>
                      </a:stretch>
                    </p:blipFill>
                    <p:spPr>
                      <a:xfrm>
                        <a:off x="2282825" y="862652"/>
                        <a:ext cx="3209925" cy="719138"/>
                      </a:xfrm>
                      <a:prstGeom prst="rect">
                        <a:avLst/>
                      </a:prstGeom>
                    </p:spPr>
                  </p:pic>
                </p:oleObj>
              </mc:Fallback>
            </mc:AlternateContent>
          </a:graphicData>
        </a:graphic>
      </p:graphicFrame>
      <p:sp>
        <p:nvSpPr>
          <p:cNvPr id="24"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25"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How to Compute Beta from X and y:  Example</a:t>
            </a:r>
            <a:endParaRPr lang="en-US" sz="1900" i="1" dirty="0">
              <a:solidFill>
                <a:schemeClr val="tx2"/>
              </a:solidFill>
            </a:endParaRPr>
          </a:p>
        </p:txBody>
      </p:sp>
    </p:spTree>
    <p:extLst>
      <p:ext uri="{BB962C8B-B14F-4D97-AF65-F5344CB8AC3E}">
        <p14:creationId xmlns:p14="http://schemas.microsoft.com/office/powerpoint/2010/main" val="3272206324"/>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20</a:t>
            </a:fld>
            <a:endParaRPr lang="en-US"/>
          </a:p>
        </p:txBody>
      </p:sp>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18"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54478" t="43056"/>
          <a:stretch/>
        </p:blipFill>
        <p:spPr bwMode="auto">
          <a:xfrm>
            <a:off x="1094020" y="2258453"/>
            <a:ext cx="5203359" cy="3471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Object 19"/>
          <p:cNvGraphicFramePr>
            <a:graphicFrameLocks noChangeAspect="1"/>
          </p:cNvGraphicFramePr>
          <p:nvPr>
            <p:extLst/>
          </p:nvPr>
        </p:nvGraphicFramePr>
        <p:xfrm>
          <a:off x="431394" y="2888786"/>
          <a:ext cx="557212" cy="425450"/>
        </p:xfrm>
        <a:graphic>
          <a:graphicData uri="http://schemas.openxmlformats.org/presentationml/2006/ole">
            <mc:AlternateContent xmlns:mc="http://schemas.openxmlformats.org/markup-compatibility/2006">
              <mc:Choice xmlns:v="urn:schemas-microsoft-com:vml" Requires="v">
                <p:oleObj spid="_x0000_s86198" name="Equation" r:id="rId4" imgW="215640" imgH="164880" progId="Equation.DSMT4">
                  <p:embed/>
                </p:oleObj>
              </mc:Choice>
              <mc:Fallback>
                <p:oleObj name="Equation" r:id="rId4" imgW="215640" imgH="164880" progId="Equation.DSMT4">
                  <p:embed/>
                  <p:pic>
                    <p:nvPicPr>
                      <p:cNvPr id="0" name=""/>
                      <p:cNvPicPr/>
                      <p:nvPr/>
                    </p:nvPicPr>
                    <p:blipFill>
                      <a:blip r:embed="rId5"/>
                      <a:stretch>
                        <a:fillRect/>
                      </a:stretch>
                    </p:blipFill>
                    <p:spPr>
                      <a:xfrm>
                        <a:off x="431394" y="2888786"/>
                        <a:ext cx="557212" cy="425450"/>
                      </a:xfrm>
                      <a:prstGeom prst="rect">
                        <a:avLst/>
                      </a:prstGeom>
                    </p:spPr>
                  </p:pic>
                </p:oleObj>
              </mc:Fallback>
            </mc:AlternateContent>
          </a:graphicData>
        </a:graphic>
      </p:graphicFrame>
      <p:sp>
        <p:nvSpPr>
          <p:cNvPr id="17" name="TextBox 16"/>
          <p:cNvSpPr txBox="1"/>
          <p:nvPr/>
        </p:nvSpPr>
        <p:spPr>
          <a:xfrm>
            <a:off x="636588" y="1626957"/>
            <a:ext cx="5184321"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a:t>
            </a:r>
            <a:r>
              <a:rPr lang="en-US" dirty="0" err="1" smtClean="0">
                <a:solidFill>
                  <a:schemeClr val="tx2"/>
                </a:solidFill>
              </a:rPr>
              <a:t>X’y</a:t>
            </a:r>
            <a:endParaRPr lang="en-US" dirty="0">
              <a:solidFill>
                <a:schemeClr val="tx2"/>
              </a:solidFill>
            </a:endParaRPr>
          </a:p>
        </p:txBody>
      </p:sp>
      <p:sp>
        <p:nvSpPr>
          <p:cNvPr id="21" name="TextBox 20"/>
          <p:cNvSpPr txBox="1"/>
          <p:nvPr/>
        </p:nvSpPr>
        <p:spPr>
          <a:xfrm>
            <a:off x="476250" y="5160786"/>
            <a:ext cx="5184321"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(X’X)</a:t>
            </a:r>
            <a:r>
              <a:rPr lang="en-US" baseline="30000" dirty="0" smtClean="0">
                <a:solidFill>
                  <a:schemeClr val="tx2"/>
                </a:solidFill>
              </a:rPr>
              <a:t>-1</a:t>
            </a:r>
            <a:r>
              <a:rPr lang="en-US" dirty="0" smtClean="0">
                <a:solidFill>
                  <a:schemeClr val="tx2"/>
                </a:solidFill>
              </a:rPr>
              <a:t>(</a:t>
            </a:r>
            <a:r>
              <a:rPr lang="en-US" dirty="0" err="1" smtClean="0">
                <a:solidFill>
                  <a:schemeClr val="tx2"/>
                </a:solidFill>
              </a:rPr>
              <a:t>X’y</a:t>
            </a:r>
            <a:r>
              <a:rPr lang="en-US" dirty="0" smtClean="0">
                <a:solidFill>
                  <a:schemeClr val="tx2"/>
                </a:solidFill>
              </a:rPr>
              <a:t>)</a:t>
            </a:r>
          </a:p>
          <a:p>
            <a:pPr marL="285750" indent="-285750" algn="l">
              <a:buFont typeface="Wingdings" panose="05000000000000000000" pitchFamily="2" charset="2"/>
              <a:buChar char="Ø"/>
            </a:pPr>
            <a:r>
              <a:rPr lang="en-US" dirty="0" smtClean="0">
                <a:solidFill>
                  <a:schemeClr val="tx2"/>
                </a:solidFill>
              </a:rPr>
              <a:t>Behold results</a:t>
            </a:r>
            <a:endParaRPr lang="en-US" dirty="0">
              <a:solidFill>
                <a:schemeClr val="tx2"/>
              </a:solidFill>
            </a:endParaRPr>
          </a:p>
        </p:txBody>
      </p:sp>
      <p:graphicFrame>
        <p:nvGraphicFramePr>
          <p:cNvPr id="22" name="Object 21"/>
          <p:cNvGraphicFramePr>
            <a:graphicFrameLocks noChangeAspect="1"/>
          </p:cNvGraphicFramePr>
          <p:nvPr>
            <p:extLst/>
          </p:nvPr>
        </p:nvGraphicFramePr>
        <p:xfrm>
          <a:off x="2282825" y="862652"/>
          <a:ext cx="3209925" cy="719138"/>
        </p:xfrm>
        <a:graphic>
          <a:graphicData uri="http://schemas.openxmlformats.org/presentationml/2006/ole">
            <mc:AlternateContent xmlns:mc="http://schemas.openxmlformats.org/markup-compatibility/2006">
              <mc:Choice xmlns:v="urn:schemas-microsoft-com:vml" Requires="v">
                <p:oleObj spid="_x0000_s86199" name="Equation" r:id="rId6" imgW="1244520" imgH="279360" progId="Equation.DSMT4">
                  <p:embed/>
                </p:oleObj>
              </mc:Choice>
              <mc:Fallback>
                <p:oleObj name="Equation" r:id="rId6" imgW="1244520" imgH="279360" progId="Equation.DSMT4">
                  <p:embed/>
                  <p:pic>
                    <p:nvPicPr>
                      <p:cNvPr id="0" name=""/>
                      <p:cNvPicPr/>
                      <p:nvPr/>
                    </p:nvPicPr>
                    <p:blipFill>
                      <a:blip r:embed="rId7"/>
                      <a:stretch>
                        <a:fillRect/>
                      </a:stretch>
                    </p:blipFill>
                    <p:spPr>
                      <a:xfrm>
                        <a:off x="2282825" y="862652"/>
                        <a:ext cx="3209925" cy="719138"/>
                      </a:xfrm>
                      <a:prstGeom prst="rect">
                        <a:avLst/>
                      </a:prstGeom>
                    </p:spPr>
                  </p:pic>
                </p:oleObj>
              </mc:Fallback>
            </mc:AlternateContent>
          </a:graphicData>
        </a:graphic>
      </p:graphicFrame>
      <p:pic>
        <p:nvPicPr>
          <p:cNvPr id="13"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28981" t="43056" r="65000"/>
          <a:stretch/>
        </p:blipFill>
        <p:spPr bwMode="auto">
          <a:xfrm>
            <a:off x="5758135" y="1842660"/>
            <a:ext cx="687968" cy="3471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p:cNvGraphicFramePr>
            <a:graphicFrameLocks noChangeAspect="1"/>
          </p:cNvGraphicFramePr>
          <p:nvPr>
            <p:extLst>
              <p:ext uri="{D42A27DB-BD31-4B8C-83A1-F6EECF244321}">
                <p14:modId xmlns:p14="http://schemas.microsoft.com/office/powerpoint/2010/main" val="828250036"/>
              </p:ext>
            </p:extLst>
          </p:nvPr>
        </p:nvGraphicFramePr>
        <p:xfrm>
          <a:off x="5248354" y="3152870"/>
          <a:ext cx="360363" cy="425450"/>
        </p:xfrm>
        <a:graphic>
          <a:graphicData uri="http://schemas.openxmlformats.org/presentationml/2006/ole">
            <mc:AlternateContent xmlns:mc="http://schemas.openxmlformats.org/markup-compatibility/2006">
              <mc:Choice xmlns:v="urn:schemas-microsoft-com:vml" Requires="v">
                <p:oleObj spid="_x0000_s86200" name="Equation" r:id="rId8" imgW="139680" imgH="164880" progId="Equation.DSMT4">
                  <p:embed/>
                </p:oleObj>
              </mc:Choice>
              <mc:Fallback>
                <p:oleObj name="Equation" r:id="rId8" imgW="139680" imgH="164880" progId="Equation.DSMT4">
                  <p:embed/>
                  <p:pic>
                    <p:nvPicPr>
                      <p:cNvPr id="0" name=""/>
                      <p:cNvPicPr/>
                      <p:nvPr/>
                    </p:nvPicPr>
                    <p:blipFill>
                      <a:blip r:embed="rId9"/>
                      <a:stretch>
                        <a:fillRect/>
                      </a:stretch>
                    </p:blipFill>
                    <p:spPr>
                      <a:xfrm>
                        <a:off x="5248354" y="3152870"/>
                        <a:ext cx="360363" cy="425450"/>
                      </a:xfrm>
                      <a:prstGeom prst="rect">
                        <a:avLst/>
                      </a:prstGeom>
                    </p:spPr>
                  </p:pic>
                </p:oleObj>
              </mc:Fallback>
            </mc:AlternateContent>
          </a:graphicData>
        </a:graphic>
      </p:graphicFrame>
      <p:pic>
        <p:nvPicPr>
          <p:cNvPr id="15" name="Picture 71" descr="Image result for matrix transpose"/>
          <p:cNvPicPr>
            <a:picLocks noChangeAspect="1" noChangeArrowheads="1"/>
          </p:cNvPicPr>
          <p:nvPr/>
        </p:nvPicPr>
        <p:blipFill rotWithShape="1">
          <a:blip r:embed="rId3">
            <a:extLst>
              <a:ext uri="{28A0092B-C50C-407E-A947-70E740481C1C}">
                <a14:useLocalDpi xmlns:a14="http://schemas.microsoft.com/office/drawing/2010/main" val="0"/>
              </a:ext>
            </a:extLst>
          </a:blip>
          <a:srcRect l="43406" t="43056" r="51507"/>
          <a:stretch/>
        </p:blipFill>
        <p:spPr bwMode="auto">
          <a:xfrm>
            <a:off x="6402793" y="1842660"/>
            <a:ext cx="581497" cy="34713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977234" y="2148763"/>
            <a:ext cx="529427" cy="2677656"/>
          </a:xfrm>
          <a:prstGeom prst="rect">
            <a:avLst/>
          </a:prstGeom>
          <a:solidFill>
            <a:schemeClr val="bg1"/>
          </a:solidFill>
        </p:spPr>
        <p:txBody>
          <a:bodyPr wrap="square" rtlCol="0">
            <a:spAutoFit/>
          </a:bodyPr>
          <a:lstStyle/>
          <a:p>
            <a:r>
              <a:rPr lang="en-US" sz="2400" dirty="0" smtClean="0">
                <a:solidFill>
                  <a:schemeClr val="accent5">
                    <a:lumMod val="25000"/>
                  </a:schemeClr>
                </a:solidFill>
              </a:rPr>
              <a:t>10</a:t>
            </a:r>
          </a:p>
          <a:p>
            <a:r>
              <a:rPr lang="en-US" sz="2400" dirty="0" smtClean="0">
                <a:solidFill>
                  <a:schemeClr val="accent5">
                    <a:lumMod val="25000"/>
                  </a:schemeClr>
                </a:solidFill>
              </a:rPr>
              <a:t>22</a:t>
            </a:r>
          </a:p>
          <a:p>
            <a:r>
              <a:rPr lang="en-US" sz="2400" dirty="0" smtClean="0">
                <a:solidFill>
                  <a:schemeClr val="accent5">
                    <a:lumMod val="25000"/>
                  </a:schemeClr>
                </a:solidFill>
              </a:rPr>
              <a:t>8</a:t>
            </a:r>
          </a:p>
          <a:p>
            <a:r>
              <a:rPr lang="en-US" sz="2400" dirty="0" smtClean="0">
                <a:solidFill>
                  <a:schemeClr val="accent5">
                    <a:lumMod val="25000"/>
                  </a:schemeClr>
                </a:solidFill>
              </a:rPr>
              <a:t>17</a:t>
            </a:r>
          </a:p>
          <a:p>
            <a:r>
              <a:rPr lang="en-US" sz="2400" dirty="0" smtClean="0">
                <a:solidFill>
                  <a:schemeClr val="accent5">
                    <a:lumMod val="25000"/>
                  </a:schemeClr>
                </a:solidFill>
              </a:rPr>
              <a:t>6</a:t>
            </a:r>
          </a:p>
        </p:txBody>
      </p:sp>
      <p:sp>
        <p:nvSpPr>
          <p:cNvPr id="23"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24"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How to Compute Beta from X and y:  Example</a:t>
            </a:r>
            <a:endParaRPr lang="en-US" sz="1900" i="1" dirty="0">
              <a:solidFill>
                <a:schemeClr val="tx2"/>
              </a:solidFill>
            </a:endParaRPr>
          </a:p>
        </p:txBody>
      </p:sp>
    </p:spTree>
    <p:extLst>
      <p:ext uri="{BB962C8B-B14F-4D97-AF65-F5344CB8AC3E}">
        <p14:creationId xmlns:p14="http://schemas.microsoft.com/office/powerpoint/2010/main" val="3715803489"/>
      </p:ext>
    </p:extLst>
  </p:cSld>
  <p:clrMapOvr>
    <a:masterClrMapping/>
  </p:clrMapOvr>
  <p:transition>
    <p:zoom/>
    <p:sndAc>
      <p:end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21</a:t>
            </a:fld>
            <a:endParaRPr lang="en-US"/>
          </a:p>
        </p:txBody>
      </p:sp>
      <p:pic>
        <p:nvPicPr>
          <p:cNvPr id="5" name="Picture 4"/>
          <p:cNvPicPr>
            <a:picLocks noChangeAspect="1"/>
          </p:cNvPicPr>
          <p:nvPr/>
        </p:nvPicPr>
        <p:blipFill rotWithShape="1">
          <a:blip r:embed="rId2"/>
          <a:srcRect r="58333" b="21428"/>
          <a:stretch/>
        </p:blipFill>
        <p:spPr>
          <a:xfrm>
            <a:off x="2091305" y="2000250"/>
            <a:ext cx="3810000" cy="4041321"/>
          </a:xfrm>
          <a:prstGeom prst="rect">
            <a:avLst/>
          </a:prstGeom>
        </p:spPr>
      </p:pic>
      <p:sp>
        <p:nvSpPr>
          <p:cNvPr id="6" name="Oval 5"/>
          <p:cNvSpPr/>
          <p:nvPr/>
        </p:nvSpPr>
        <p:spPr bwMode="auto">
          <a:xfrm>
            <a:off x="1665515" y="5159829"/>
            <a:ext cx="3799114" cy="979714"/>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rotWithShape="1">
          <a:blip r:embed="rId3"/>
          <a:srcRect l="-119" t="212" r="80000" b="41957"/>
          <a:stretch/>
        </p:blipFill>
        <p:spPr>
          <a:xfrm>
            <a:off x="5407252" y="3672568"/>
            <a:ext cx="1839686" cy="2974521"/>
          </a:xfrm>
          <a:prstGeom prst="rect">
            <a:avLst/>
          </a:prstGeom>
        </p:spPr>
      </p:pic>
      <p:sp>
        <p:nvSpPr>
          <p:cNvPr id="8" name="Rectangle 36"/>
          <p:cNvSpPr>
            <a:spLocks noChangeArrowheads="1"/>
          </p:cNvSpPr>
          <p:nvPr/>
        </p:nvSpPr>
        <p:spPr bwMode="auto">
          <a:xfrm>
            <a:off x="522288" y="774459"/>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682626" y="815961"/>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10" name="Title 1"/>
          <p:cNvSpPr>
            <a:spLocks noGrp="1"/>
          </p:cNvSpPr>
          <p:nvPr>
            <p:ph type="title"/>
          </p:nvPr>
        </p:nvSpPr>
        <p:spPr>
          <a:xfrm>
            <a:off x="122238" y="462145"/>
            <a:ext cx="8793162" cy="292388"/>
          </a:xfrm>
        </p:spPr>
        <p:txBody>
          <a:bodyPr/>
          <a:lstStyle/>
          <a:p>
            <a:r>
              <a:rPr lang="en-US" dirty="0" smtClean="0"/>
              <a:t>CONJOINT ANALYSIS</a:t>
            </a:r>
            <a:endParaRPr lang="en-US" dirty="0"/>
          </a:p>
        </p:txBody>
      </p:sp>
    </p:spTree>
    <p:extLst>
      <p:ext uri="{BB962C8B-B14F-4D97-AF65-F5344CB8AC3E}">
        <p14:creationId xmlns:p14="http://schemas.microsoft.com/office/powerpoint/2010/main" val="267854290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22</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2" name="Picture 1"/>
          <p:cNvPicPr>
            <a:picLocks noChangeAspect="1"/>
          </p:cNvPicPr>
          <p:nvPr/>
        </p:nvPicPr>
        <p:blipFill>
          <a:blip r:embed="rId2"/>
          <a:stretch>
            <a:fillRect/>
          </a:stretch>
        </p:blipFill>
        <p:spPr>
          <a:xfrm>
            <a:off x="2725143" y="1031910"/>
            <a:ext cx="3934535" cy="3424733"/>
          </a:xfrm>
          <a:prstGeom prst="rect">
            <a:avLst/>
          </a:prstGeom>
        </p:spPr>
      </p:pic>
      <p:sp>
        <p:nvSpPr>
          <p:cNvPr id="3" name="TextBox 2"/>
          <p:cNvSpPr txBox="1"/>
          <p:nvPr/>
        </p:nvSpPr>
        <p:spPr>
          <a:xfrm>
            <a:off x="293914" y="1054798"/>
            <a:ext cx="2155372" cy="954107"/>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Pooled Model</a:t>
            </a:r>
          </a:p>
          <a:p>
            <a:pPr marL="285750" indent="-285750" algn="l">
              <a:buFont typeface="Wingdings" panose="05000000000000000000" pitchFamily="2" charset="2"/>
              <a:buChar char="Ø"/>
            </a:pPr>
            <a:r>
              <a:rPr lang="en-US" dirty="0" smtClean="0">
                <a:solidFill>
                  <a:schemeClr val="tx2"/>
                </a:solidFill>
              </a:rPr>
              <a:t>Uses all </a:t>
            </a:r>
            <a:r>
              <a:rPr lang="en-US" dirty="0" err="1" smtClean="0">
                <a:solidFill>
                  <a:schemeClr val="tx2"/>
                </a:solidFill>
              </a:rPr>
              <a:t>NxT</a:t>
            </a:r>
            <a:r>
              <a:rPr lang="en-US" dirty="0" smtClean="0">
                <a:solidFill>
                  <a:schemeClr val="tx2"/>
                </a:solidFill>
              </a:rPr>
              <a:t>=120 observations</a:t>
            </a:r>
            <a:endParaRPr lang="en-US" dirty="0">
              <a:solidFill>
                <a:schemeClr val="tx2"/>
              </a:solidFill>
            </a:endParaRPr>
          </a:p>
        </p:txBody>
      </p:sp>
      <p:sp>
        <p:nvSpPr>
          <p:cNvPr id="13" name="Oval 12"/>
          <p:cNvSpPr/>
          <p:nvPr/>
        </p:nvSpPr>
        <p:spPr bwMode="auto">
          <a:xfrm>
            <a:off x="4027714" y="1904731"/>
            <a:ext cx="588496" cy="250371"/>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15" name="Picture 14"/>
          <p:cNvPicPr>
            <a:picLocks noChangeAspect="1"/>
          </p:cNvPicPr>
          <p:nvPr/>
        </p:nvPicPr>
        <p:blipFill rotWithShape="1">
          <a:blip r:embed="rId3"/>
          <a:srcRect l="-119" t="212" r="80000" b="41957"/>
          <a:stretch/>
        </p:blipFill>
        <p:spPr>
          <a:xfrm>
            <a:off x="4616210" y="2354943"/>
            <a:ext cx="1839686" cy="2974521"/>
          </a:xfrm>
          <a:prstGeom prst="rect">
            <a:avLst/>
          </a:prstGeom>
        </p:spPr>
      </p:pic>
    </p:spTree>
    <p:extLst>
      <p:ext uri="{BB962C8B-B14F-4D97-AF65-F5344CB8AC3E}">
        <p14:creationId xmlns:p14="http://schemas.microsoft.com/office/powerpoint/2010/main" val="123168528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r="55953" b="44308"/>
          <a:stretch/>
        </p:blipFill>
        <p:spPr>
          <a:xfrm>
            <a:off x="522288" y="1750997"/>
            <a:ext cx="5772976" cy="4105809"/>
          </a:xfrm>
          <a:prstGeom prst="rect">
            <a:avLst/>
          </a:prstGeom>
        </p:spPr>
      </p:pic>
      <p:sp>
        <p:nvSpPr>
          <p:cNvPr id="4" name="Slide Number Placeholder 3"/>
          <p:cNvSpPr>
            <a:spLocks noGrp="1"/>
          </p:cNvSpPr>
          <p:nvPr>
            <p:ph type="sldNum" sz="quarter" idx="11"/>
          </p:nvPr>
        </p:nvSpPr>
        <p:spPr/>
        <p:txBody>
          <a:bodyPr/>
          <a:lstStyle/>
          <a:p>
            <a:fld id="{F03E32A1-09B7-4C1C-B0A0-08163D90A171}" type="slidenum">
              <a:rPr lang="en-US" smtClean="0"/>
              <a:pPr/>
              <a:t>23</a:t>
            </a:fld>
            <a:endParaRPr lang="en-US"/>
          </a:p>
        </p:txBody>
      </p:sp>
      <p:sp>
        <p:nvSpPr>
          <p:cNvPr id="6" name="Rectangle 36"/>
          <p:cNvSpPr>
            <a:spLocks noChangeArrowheads="1"/>
          </p:cNvSpPr>
          <p:nvPr/>
        </p:nvSpPr>
        <p:spPr bwMode="auto">
          <a:xfrm>
            <a:off x="522288" y="774459"/>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82626" y="815961"/>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Looping Over Respondents for Individual-Level Betas</a:t>
            </a:r>
            <a:endParaRPr lang="en-US" sz="1900" i="1" dirty="0">
              <a:solidFill>
                <a:schemeClr val="tx2"/>
              </a:solidFill>
            </a:endParaRPr>
          </a:p>
        </p:txBody>
      </p:sp>
      <p:sp>
        <p:nvSpPr>
          <p:cNvPr id="8" name="Title 1"/>
          <p:cNvSpPr>
            <a:spLocks noGrp="1"/>
          </p:cNvSpPr>
          <p:nvPr>
            <p:ph type="title"/>
          </p:nvPr>
        </p:nvSpPr>
        <p:spPr>
          <a:xfrm>
            <a:off x="122238" y="462145"/>
            <a:ext cx="8793162" cy="292388"/>
          </a:xfrm>
        </p:spPr>
        <p:txBody>
          <a:bodyPr/>
          <a:lstStyle/>
          <a:p>
            <a:r>
              <a:rPr lang="en-US" dirty="0" smtClean="0"/>
              <a:t>CONJOINT ANALYSIS</a:t>
            </a:r>
            <a:endParaRPr lang="en-US" dirty="0"/>
          </a:p>
        </p:txBody>
      </p:sp>
      <p:sp>
        <p:nvSpPr>
          <p:cNvPr id="9" name="Oval 8"/>
          <p:cNvSpPr/>
          <p:nvPr/>
        </p:nvSpPr>
        <p:spPr bwMode="auto">
          <a:xfrm>
            <a:off x="1092654" y="4757057"/>
            <a:ext cx="2841172" cy="174171"/>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rotWithShape="1">
          <a:blip r:embed="rId3"/>
          <a:srcRect r="45238" b="52928"/>
          <a:stretch/>
        </p:blipFill>
        <p:spPr>
          <a:xfrm>
            <a:off x="3243943" y="2841171"/>
            <a:ext cx="5741002" cy="2775857"/>
          </a:xfrm>
          <a:prstGeom prst="rect">
            <a:avLst/>
          </a:prstGeom>
        </p:spPr>
      </p:pic>
    </p:spTree>
    <p:extLst>
      <p:ext uri="{BB962C8B-B14F-4D97-AF65-F5344CB8AC3E}">
        <p14:creationId xmlns:p14="http://schemas.microsoft.com/office/powerpoint/2010/main" val="143826100"/>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24</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9" name="Picture 8"/>
          <p:cNvPicPr>
            <a:picLocks noChangeAspect="1"/>
          </p:cNvPicPr>
          <p:nvPr/>
        </p:nvPicPr>
        <p:blipFill>
          <a:blip r:embed="rId2"/>
          <a:stretch>
            <a:fillRect/>
          </a:stretch>
        </p:blipFill>
        <p:spPr>
          <a:xfrm>
            <a:off x="2725143" y="4685522"/>
            <a:ext cx="5689943" cy="2049447"/>
          </a:xfrm>
          <a:prstGeom prst="rect">
            <a:avLst/>
          </a:prstGeom>
        </p:spPr>
      </p:pic>
      <p:sp>
        <p:nvSpPr>
          <p:cNvPr id="12" name="TextBox 11"/>
          <p:cNvSpPr txBox="1"/>
          <p:nvPr/>
        </p:nvSpPr>
        <p:spPr>
          <a:xfrm>
            <a:off x="293914" y="4685522"/>
            <a:ext cx="2155372"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Individual Model</a:t>
            </a:r>
          </a:p>
          <a:p>
            <a:pPr marL="285750" indent="-285750" algn="l">
              <a:buFont typeface="Wingdings" panose="05000000000000000000" pitchFamily="2" charset="2"/>
              <a:buChar char="Ø"/>
            </a:pPr>
            <a:r>
              <a:rPr lang="en-US" dirty="0" smtClean="0">
                <a:solidFill>
                  <a:schemeClr val="tx2"/>
                </a:solidFill>
              </a:rPr>
              <a:t>Each model has only T=12 observations!</a:t>
            </a:r>
            <a:endParaRPr lang="en-US" dirty="0">
              <a:solidFill>
                <a:schemeClr val="tx2"/>
              </a:solidFill>
            </a:endParaRPr>
          </a:p>
        </p:txBody>
      </p:sp>
      <p:pic>
        <p:nvPicPr>
          <p:cNvPr id="15" name="Picture 14"/>
          <p:cNvPicPr>
            <a:picLocks noChangeAspect="1"/>
          </p:cNvPicPr>
          <p:nvPr/>
        </p:nvPicPr>
        <p:blipFill rotWithShape="1">
          <a:blip r:embed="rId3"/>
          <a:srcRect r="45238" b="52928"/>
          <a:stretch/>
        </p:blipFill>
        <p:spPr>
          <a:xfrm>
            <a:off x="476250" y="1135797"/>
            <a:ext cx="5741002" cy="2775857"/>
          </a:xfrm>
          <a:prstGeom prst="rect">
            <a:avLst/>
          </a:prstGeom>
        </p:spPr>
      </p:pic>
    </p:spTree>
    <p:extLst>
      <p:ext uri="{BB962C8B-B14F-4D97-AF65-F5344CB8AC3E}">
        <p14:creationId xmlns:p14="http://schemas.microsoft.com/office/powerpoint/2010/main" val="1004104999"/>
      </p:ext>
    </p:extLst>
  </p:cSld>
  <p:clrMapOvr>
    <a:masterClrMapping/>
  </p:clrMapOvr>
  <p:transition>
    <p:zoom/>
    <p:sndAc>
      <p:end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25</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2" name="Picture 1"/>
          <p:cNvPicPr>
            <a:picLocks noChangeAspect="1"/>
          </p:cNvPicPr>
          <p:nvPr/>
        </p:nvPicPr>
        <p:blipFill>
          <a:blip r:embed="rId2"/>
          <a:stretch>
            <a:fillRect/>
          </a:stretch>
        </p:blipFill>
        <p:spPr>
          <a:xfrm>
            <a:off x="2725143" y="1031910"/>
            <a:ext cx="3934535" cy="3424733"/>
          </a:xfrm>
          <a:prstGeom prst="rect">
            <a:avLst/>
          </a:prstGeom>
        </p:spPr>
      </p:pic>
      <p:pic>
        <p:nvPicPr>
          <p:cNvPr id="9" name="Picture 8"/>
          <p:cNvPicPr>
            <a:picLocks noChangeAspect="1"/>
          </p:cNvPicPr>
          <p:nvPr/>
        </p:nvPicPr>
        <p:blipFill>
          <a:blip r:embed="rId3"/>
          <a:stretch>
            <a:fillRect/>
          </a:stretch>
        </p:blipFill>
        <p:spPr>
          <a:xfrm>
            <a:off x="2725143" y="4685522"/>
            <a:ext cx="5689943" cy="2049447"/>
          </a:xfrm>
          <a:prstGeom prst="rect">
            <a:avLst/>
          </a:prstGeom>
        </p:spPr>
      </p:pic>
      <p:sp>
        <p:nvSpPr>
          <p:cNvPr id="3" name="TextBox 2"/>
          <p:cNvSpPr txBox="1"/>
          <p:nvPr/>
        </p:nvSpPr>
        <p:spPr>
          <a:xfrm>
            <a:off x="293914" y="1054798"/>
            <a:ext cx="2155372" cy="954107"/>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Pooled Model</a:t>
            </a:r>
          </a:p>
          <a:p>
            <a:pPr marL="285750" indent="-285750" algn="l">
              <a:buFont typeface="Wingdings" panose="05000000000000000000" pitchFamily="2" charset="2"/>
              <a:buChar char="Ø"/>
            </a:pPr>
            <a:r>
              <a:rPr lang="en-US" dirty="0" smtClean="0">
                <a:solidFill>
                  <a:schemeClr val="tx2"/>
                </a:solidFill>
              </a:rPr>
              <a:t>Uses all </a:t>
            </a:r>
            <a:r>
              <a:rPr lang="en-US" dirty="0" err="1" smtClean="0">
                <a:solidFill>
                  <a:schemeClr val="tx2"/>
                </a:solidFill>
              </a:rPr>
              <a:t>NxT</a:t>
            </a:r>
            <a:r>
              <a:rPr lang="en-US" dirty="0" smtClean="0">
                <a:solidFill>
                  <a:schemeClr val="tx2"/>
                </a:solidFill>
              </a:rPr>
              <a:t>=120 observations</a:t>
            </a:r>
            <a:endParaRPr lang="en-US" dirty="0">
              <a:solidFill>
                <a:schemeClr val="tx2"/>
              </a:solidFill>
            </a:endParaRPr>
          </a:p>
        </p:txBody>
      </p:sp>
      <p:sp>
        <p:nvSpPr>
          <p:cNvPr id="12" name="TextBox 11"/>
          <p:cNvSpPr txBox="1"/>
          <p:nvPr/>
        </p:nvSpPr>
        <p:spPr>
          <a:xfrm>
            <a:off x="293914" y="4685522"/>
            <a:ext cx="2155372"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Individual Model</a:t>
            </a:r>
          </a:p>
          <a:p>
            <a:pPr marL="285750" indent="-285750" algn="l">
              <a:buFont typeface="Wingdings" panose="05000000000000000000" pitchFamily="2" charset="2"/>
              <a:buChar char="Ø"/>
            </a:pPr>
            <a:r>
              <a:rPr lang="en-US" dirty="0" smtClean="0">
                <a:solidFill>
                  <a:schemeClr val="tx2"/>
                </a:solidFill>
              </a:rPr>
              <a:t>Each model has only T=12 observations!</a:t>
            </a:r>
            <a:endParaRPr lang="en-US" dirty="0">
              <a:solidFill>
                <a:schemeClr val="tx2"/>
              </a:solidFill>
            </a:endParaRPr>
          </a:p>
        </p:txBody>
      </p:sp>
      <p:sp>
        <p:nvSpPr>
          <p:cNvPr id="13" name="Oval 12"/>
          <p:cNvSpPr/>
          <p:nvPr/>
        </p:nvSpPr>
        <p:spPr bwMode="auto">
          <a:xfrm>
            <a:off x="4027714" y="1904731"/>
            <a:ext cx="588496" cy="250371"/>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TextBox 13"/>
          <p:cNvSpPr txBox="1"/>
          <p:nvPr/>
        </p:nvSpPr>
        <p:spPr>
          <a:xfrm rot="19869936">
            <a:off x="2719966" y="3764608"/>
            <a:ext cx="4990928" cy="338554"/>
          </a:xfrm>
          <a:prstGeom prst="rect">
            <a:avLst/>
          </a:prstGeom>
          <a:solidFill>
            <a:schemeClr val="bg1">
              <a:lumMod val="85000"/>
            </a:schemeClr>
          </a:solidFill>
        </p:spPr>
        <p:txBody>
          <a:bodyPr wrap="square" rtlCol="0">
            <a:spAutoFit/>
          </a:bodyPr>
          <a:lstStyle/>
          <a:p>
            <a:r>
              <a:rPr lang="en-US" dirty="0" smtClean="0">
                <a:solidFill>
                  <a:schemeClr val="tx2"/>
                </a:solidFill>
              </a:rPr>
              <a:t>WHICH ONE SHOULD WE CHOOSE?  WHY?</a:t>
            </a:r>
            <a:endParaRPr lang="en-US" dirty="0">
              <a:solidFill>
                <a:schemeClr val="tx2"/>
              </a:solidFill>
            </a:endParaRPr>
          </a:p>
        </p:txBody>
      </p:sp>
    </p:spTree>
    <p:extLst>
      <p:ext uri="{BB962C8B-B14F-4D97-AF65-F5344CB8AC3E}">
        <p14:creationId xmlns:p14="http://schemas.microsoft.com/office/powerpoint/2010/main" val="49622588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26</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Combining Individual and Aggregate Information</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9" name="Picture 8"/>
          <p:cNvPicPr>
            <a:picLocks noChangeAspect="1"/>
          </p:cNvPicPr>
          <p:nvPr/>
        </p:nvPicPr>
        <p:blipFill>
          <a:blip r:embed="rId3"/>
          <a:stretch>
            <a:fillRect/>
          </a:stretch>
        </p:blipFill>
        <p:spPr>
          <a:xfrm>
            <a:off x="2670715" y="1453361"/>
            <a:ext cx="5689943" cy="2049447"/>
          </a:xfrm>
          <a:prstGeom prst="rect">
            <a:avLst/>
          </a:prstGeom>
        </p:spPr>
      </p:pic>
      <p:sp>
        <p:nvSpPr>
          <p:cNvPr id="12" name="TextBox 11"/>
          <p:cNvSpPr txBox="1"/>
          <p:nvPr/>
        </p:nvSpPr>
        <p:spPr>
          <a:xfrm>
            <a:off x="239486" y="1453361"/>
            <a:ext cx="2155372"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Individual Model</a:t>
            </a:r>
          </a:p>
          <a:p>
            <a:pPr marL="285750" indent="-285750" algn="l">
              <a:buFont typeface="Wingdings" panose="05000000000000000000" pitchFamily="2" charset="2"/>
              <a:buChar char="Ø"/>
            </a:pPr>
            <a:r>
              <a:rPr lang="en-US" dirty="0" smtClean="0">
                <a:solidFill>
                  <a:schemeClr val="tx2"/>
                </a:solidFill>
              </a:rPr>
              <a:t>Each model has only T=12 observations!</a:t>
            </a:r>
            <a:endParaRPr lang="en-US" dirty="0">
              <a:solidFill>
                <a:schemeClr val="tx2"/>
              </a:solidFill>
            </a:endParaRPr>
          </a:p>
        </p:txBody>
      </p:sp>
      <p:sp>
        <p:nvSpPr>
          <p:cNvPr id="15" name="TextBox 14"/>
          <p:cNvSpPr txBox="1"/>
          <p:nvPr/>
        </p:nvSpPr>
        <p:spPr>
          <a:xfrm>
            <a:off x="476249" y="3891761"/>
            <a:ext cx="735058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How would you summarize and describe the beta coefficients above?</a:t>
            </a:r>
          </a:p>
        </p:txBody>
      </p:sp>
      <p:graphicFrame>
        <p:nvGraphicFramePr>
          <p:cNvPr id="17" name="Object 16"/>
          <p:cNvGraphicFramePr>
            <a:graphicFrameLocks noChangeAspect="1"/>
          </p:cNvGraphicFramePr>
          <p:nvPr>
            <p:extLst>
              <p:ext uri="{D42A27DB-BD31-4B8C-83A1-F6EECF244321}">
                <p14:modId xmlns:p14="http://schemas.microsoft.com/office/powerpoint/2010/main" val="4064384552"/>
              </p:ext>
            </p:extLst>
          </p:nvPr>
        </p:nvGraphicFramePr>
        <p:xfrm>
          <a:off x="1220534" y="4619268"/>
          <a:ext cx="2900362" cy="665162"/>
        </p:xfrm>
        <a:graphic>
          <a:graphicData uri="http://schemas.openxmlformats.org/presentationml/2006/ole">
            <mc:AlternateContent xmlns:mc="http://schemas.openxmlformats.org/markup-compatibility/2006">
              <mc:Choice xmlns:v="urn:schemas-microsoft-com:vml" Requires="v">
                <p:oleObj spid="_x0000_s68684" name="Equation" r:id="rId4" imgW="1218960" imgH="279360" progId="Equation.DSMT4">
                  <p:embed/>
                </p:oleObj>
              </mc:Choice>
              <mc:Fallback>
                <p:oleObj name="Equation" r:id="rId4" imgW="1218960" imgH="279360" progId="Equation.DSMT4">
                  <p:embed/>
                  <p:pic>
                    <p:nvPicPr>
                      <p:cNvPr id="0" name=""/>
                      <p:cNvPicPr/>
                      <p:nvPr/>
                    </p:nvPicPr>
                    <p:blipFill>
                      <a:blip r:embed="rId5"/>
                      <a:stretch>
                        <a:fillRect/>
                      </a:stretch>
                    </p:blipFill>
                    <p:spPr>
                      <a:xfrm>
                        <a:off x="1220534" y="4619268"/>
                        <a:ext cx="2900362" cy="665162"/>
                      </a:xfrm>
                      <a:prstGeom prst="rect">
                        <a:avLst/>
                      </a:prstGeom>
                    </p:spPr>
                  </p:pic>
                </p:oleObj>
              </mc:Fallback>
            </mc:AlternateContent>
          </a:graphicData>
        </a:graphic>
      </p:graphicFrame>
      <p:sp>
        <p:nvSpPr>
          <p:cNvPr id="10" name="TextBox 9"/>
          <p:cNvSpPr txBox="1"/>
          <p:nvPr/>
        </p:nvSpPr>
        <p:spPr>
          <a:xfrm>
            <a:off x="445606" y="5625293"/>
            <a:ext cx="735058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 words, each individual level set of betas comes from a normal distribution with a mean and covariance</a:t>
            </a:r>
          </a:p>
        </p:txBody>
      </p:sp>
    </p:spTree>
    <p:extLst>
      <p:ext uri="{BB962C8B-B14F-4D97-AF65-F5344CB8AC3E}">
        <p14:creationId xmlns:p14="http://schemas.microsoft.com/office/powerpoint/2010/main" val="211315791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27</a:t>
            </a:fld>
            <a:endParaRPr lang="en-US"/>
          </a:p>
        </p:txBody>
      </p:sp>
      <p:pic>
        <p:nvPicPr>
          <p:cNvPr id="5" name="Picture 4"/>
          <p:cNvPicPr>
            <a:picLocks noChangeAspect="1"/>
          </p:cNvPicPr>
          <p:nvPr/>
        </p:nvPicPr>
        <p:blipFill>
          <a:blip r:embed="rId2"/>
          <a:stretch>
            <a:fillRect/>
          </a:stretch>
        </p:blipFill>
        <p:spPr>
          <a:xfrm>
            <a:off x="796712" y="2250939"/>
            <a:ext cx="7166188" cy="3485139"/>
          </a:xfrm>
          <a:prstGeom prst="rect">
            <a:avLst/>
          </a:prstGeom>
        </p:spPr>
      </p:pic>
      <p:sp>
        <p:nvSpPr>
          <p:cNvPr id="6" name="Rectangle 36"/>
          <p:cNvSpPr>
            <a:spLocks noChangeArrowheads="1"/>
          </p:cNvSpPr>
          <p:nvPr/>
        </p:nvSpPr>
        <p:spPr bwMode="auto">
          <a:xfrm>
            <a:off x="522288" y="596461"/>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82626" y="637963"/>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Combining Individual and Aggregate Information</a:t>
            </a:r>
            <a:endParaRPr lang="en-US" sz="1900" i="1" dirty="0">
              <a:solidFill>
                <a:schemeClr val="tx2"/>
              </a:solidFill>
            </a:endParaRPr>
          </a:p>
        </p:txBody>
      </p:sp>
      <p:sp>
        <p:nvSpPr>
          <p:cNvPr id="8" name="Title 1"/>
          <p:cNvSpPr>
            <a:spLocks noGrp="1"/>
          </p:cNvSpPr>
          <p:nvPr>
            <p:ph type="title"/>
          </p:nvPr>
        </p:nvSpPr>
        <p:spPr>
          <a:xfrm>
            <a:off x="122238" y="284147"/>
            <a:ext cx="8793162" cy="292388"/>
          </a:xfrm>
        </p:spPr>
        <p:txBody>
          <a:bodyPr/>
          <a:lstStyle/>
          <a:p>
            <a:r>
              <a:rPr lang="en-US" dirty="0" smtClean="0"/>
              <a:t>CONJOINT ANALYSIS</a:t>
            </a:r>
            <a:endParaRPr lang="en-US" dirty="0"/>
          </a:p>
        </p:txBody>
      </p:sp>
      <p:sp>
        <p:nvSpPr>
          <p:cNvPr id="9" name="TextBox 8"/>
          <p:cNvSpPr txBox="1"/>
          <p:nvPr/>
        </p:nvSpPr>
        <p:spPr>
          <a:xfrm>
            <a:off x="522288" y="1352939"/>
            <a:ext cx="6876888" cy="338554"/>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Example with 10 people</a:t>
            </a:r>
            <a:endParaRPr lang="en-US" dirty="0">
              <a:solidFill>
                <a:schemeClr val="tx2"/>
              </a:solidFill>
            </a:endParaRPr>
          </a:p>
        </p:txBody>
      </p:sp>
    </p:spTree>
    <p:extLst>
      <p:ext uri="{BB962C8B-B14F-4D97-AF65-F5344CB8AC3E}">
        <p14:creationId xmlns:p14="http://schemas.microsoft.com/office/powerpoint/2010/main" val="3505514604"/>
      </p:ext>
    </p:extLst>
  </p:cSld>
  <p:clrMapOvr>
    <a:masterClrMapping/>
  </p:clrMapOvr>
  <p:transition>
    <p:zoom/>
    <p:sndAc>
      <p:end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28</a:t>
            </a:fld>
            <a:endParaRPr lang="en-US"/>
          </a:p>
        </p:txBody>
      </p:sp>
      <p:sp>
        <p:nvSpPr>
          <p:cNvPr id="5"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Mathematical Intuition</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sp>
        <p:nvSpPr>
          <p:cNvPr id="8" name="Rounded Rectangle 7"/>
          <p:cNvSpPr/>
          <p:nvPr/>
        </p:nvSpPr>
        <p:spPr bwMode="auto">
          <a:xfrm>
            <a:off x="2340429" y="3048000"/>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476250" y="1366120"/>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You observe some data you believe comes from a model</a:t>
            </a:r>
            <a:endParaRPr kumimoji="0" lang="en-US" sz="1600" b="1" i="0" u="none" strike="noStrike" cap="none" normalizeH="0" baseline="0" dirty="0" smtClean="0">
              <a:ln>
                <a:noFill/>
              </a:ln>
              <a:solidFill>
                <a:schemeClr val="tx2"/>
              </a:solidFill>
              <a:effectLst/>
            </a:endParaRPr>
          </a:p>
        </p:txBody>
      </p:sp>
      <p:sp>
        <p:nvSpPr>
          <p:cNvPr id="13" name="Rounded Rectangle 12"/>
          <p:cNvSpPr/>
          <p:nvPr/>
        </p:nvSpPr>
        <p:spPr bwMode="auto">
          <a:xfrm>
            <a:off x="476250" y="2900559"/>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You have some </a:t>
            </a:r>
            <a:r>
              <a:rPr kumimoji="0" lang="en-US" sz="1600" b="1" i="0" u="none" strike="noStrike" cap="none" normalizeH="0" dirty="0" smtClean="0">
                <a:ln>
                  <a:noFill/>
                </a:ln>
                <a:solidFill>
                  <a:schemeClr val="tx2"/>
                </a:solidFill>
                <a:effectLst/>
                <a:latin typeface="Arial" charset="0"/>
              </a:rPr>
              <a:t>beliefs about </a:t>
            </a:r>
            <a:r>
              <a:rPr lang="en-US" dirty="0" smtClean="0">
                <a:solidFill>
                  <a:schemeClr val="tx2"/>
                </a:solidFill>
              </a:rPr>
              <a:t>the parameters of your model</a:t>
            </a:r>
            <a:endParaRPr kumimoji="0" lang="en-US" sz="1600" b="1" i="0" u="none" strike="noStrike" cap="none" normalizeH="0" baseline="0" dirty="0" smtClean="0">
              <a:ln>
                <a:noFill/>
              </a:ln>
              <a:solidFill>
                <a:schemeClr val="tx2"/>
              </a:solidFill>
              <a:effectLst/>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725832339"/>
              </p:ext>
            </p:extLst>
          </p:nvPr>
        </p:nvGraphicFramePr>
        <p:xfrm>
          <a:off x="1046163" y="1979613"/>
          <a:ext cx="4803775" cy="666750"/>
        </p:xfrm>
        <a:graphic>
          <a:graphicData uri="http://schemas.openxmlformats.org/presentationml/2006/ole">
            <mc:AlternateContent xmlns:mc="http://schemas.openxmlformats.org/markup-compatibility/2006">
              <mc:Choice xmlns:v="urn:schemas-microsoft-com:vml" Requires="v">
                <p:oleObj spid="_x0000_s41438" name="Equation" r:id="rId3" imgW="2019240" imgH="279360" progId="Equation.DSMT4">
                  <p:embed/>
                </p:oleObj>
              </mc:Choice>
              <mc:Fallback>
                <p:oleObj name="Equation" r:id="rId3" imgW="2019240" imgH="279360" progId="Equation.DSMT4">
                  <p:embed/>
                  <p:pic>
                    <p:nvPicPr>
                      <p:cNvPr id="0" name=""/>
                      <p:cNvPicPr/>
                      <p:nvPr/>
                    </p:nvPicPr>
                    <p:blipFill>
                      <a:blip r:embed="rId4"/>
                      <a:stretch>
                        <a:fillRect/>
                      </a:stretch>
                    </p:blipFill>
                    <p:spPr>
                      <a:xfrm>
                        <a:off x="1046163" y="1979613"/>
                        <a:ext cx="4803775" cy="66675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8644591"/>
              </p:ext>
            </p:extLst>
          </p:nvPr>
        </p:nvGraphicFramePr>
        <p:xfrm>
          <a:off x="967241" y="3531399"/>
          <a:ext cx="2900362" cy="665162"/>
        </p:xfrm>
        <a:graphic>
          <a:graphicData uri="http://schemas.openxmlformats.org/presentationml/2006/ole">
            <mc:AlternateContent xmlns:mc="http://schemas.openxmlformats.org/markup-compatibility/2006">
              <mc:Choice xmlns:v="urn:schemas-microsoft-com:vml" Requires="v">
                <p:oleObj spid="_x0000_s41439" name="Equation" r:id="rId5" imgW="1218960" imgH="279360" progId="Equation.DSMT4">
                  <p:embed/>
                </p:oleObj>
              </mc:Choice>
              <mc:Fallback>
                <p:oleObj name="Equation" r:id="rId5" imgW="1218960" imgH="279360" progId="Equation.DSMT4">
                  <p:embed/>
                  <p:pic>
                    <p:nvPicPr>
                      <p:cNvPr id="0" name=""/>
                      <p:cNvPicPr/>
                      <p:nvPr/>
                    </p:nvPicPr>
                    <p:blipFill>
                      <a:blip r:embed="rId6"/>
                      <a:stretch>
                        <a:fillRect/>
                      </a:stretch>
                    </p:blipFill>
                    <p:spPr>
                      <a:xfrm>
                        <a:off x="967241" y="3531399"/>
                        <a:ext cx="2900362" cy="665162"/>
                      </a:xfrm>
                      <a:prstGeom prst="rect">
                        <a:avLst/>
                      </a:prstGeom>
                    </p:spPr>
                  </p:pic>
                </p:oleObj>
              </mc:Fallback>
            </mc:AlternateContent>
          </a:graphicData>
        </a:graphic>
      </p:graphicFrame>
      <p:sp>
        <p:nvSpPr>
          <p:cNvPr id="18" name="Rounded Rectangle 17"/>
          <p:cNvSpPr/>
          <p:nvPr/>
        </p:nvSpPr>
        <p:spPr bwMode="auto">
          <a:xfrm>
            <a:off x="476249" y="4566074"/>
            <a:ext cx="8014608"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Your inferences about beta should combine the data and your prior beliefs</a:t>
            </a:r>
            <a:endParaRPr kumimoji="0" lang="en-US" sz="1600"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115848912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2</a:t>
            </a:fld>
            <a:endParaRPr lang="en-US" dirty="0"/>
          </a:p>
        </p:txBody>
      </p:sp>
      <p:sp>
        <p:nvSpPr>
          <p:cNvPr id="1206278" name="AutoShape 6"/>
          <p:cNvSpPr>
            <a:spLocks noChangeArrowheads="1"/>
          </p:cNvSpPr>
          <p:nvPr/>
        </p:nvSpPr>
        <p:spPr bwMode="auto">
          <a:xfrm>
            <a:off x="180975" y="1504270"/>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79" name="Rectangle 7"/>
          <p:cNvSpPr>
            <a:spLocks noChangeArrowheads="1"/>
          </p:cNvSpPr>
          <p:nvPr/>
        </p:nvSpPr>
        <p:spPr bwMode="gray">
          <a:xfrm>
            <a:off x="292100" y="1712232"/>
            <a:ext cx="1056379"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Heuristics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1482045"/>
            <a:ext cx="5708650" cy="863313"/>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Rule of thumb</a:t>
            </a:r>
          </a:p>
          <a:p>
            <a:pPr marL="114300" lvl="1" indent="-112713" algn="l" defTabSz="912813">
              <a:spcBef>
                <a:spcPct val="0"/>
              </a:spcBef>
              <a:spcAft>
                <a:spcPct val="30000"/>
              </a:spcAft>
              <a:buSzPct val="120000"/>
              <a:buFontTx/>
              <a:buChar char="•"/>
            </a:pPr>
            <a:r>
              <a:rPr lang="en-US" sz="1700" b="0" dirty="0" smtClean="0"/>
              <a:t>Based on </a:t>
            </a:r>
            <a:r>
              <a:rPr lang="en-US" sz="1700" dirty="0" smtClean="0"/>
              <a:t>past behavior </a:t>
            </a:r>
            <a:r>
              <a:rPr lang="en-US" sz="1700" b="0" dirty="0" smtClean="0"/>
              <a:t>use simple statistics (</a:t>
            </a:r>
            <a:r>
              <a:rPr lang="en-US" sz="1700" dirty="0" smtClean="0"/>
              <a:t>no</a:t>
            </a:r>
            <a:r>
              <a:rPr lang="en-US" sz="1700" b="0" dirty="0" smtClean="0"/>
              <a:t> models) to predict future behavior</a:t>
            </a:r>
            <a:endParaRPr lang="en-US" sz="1700" b="0" dirty="0"/>
          </a:p>
        </p:txBody>
      </p:sp>
      <p:sp>
        <p:nvSpPr>
          <p:cNvPr id="1206275" name="Rectangle 3"/>
          <p:cNvSpPr>
            <a:spLocks noChangeArrowheads="1"/>
          </p:cNvSpPr>
          <p:nvPr/>
        </p:nvSpPr>
        <p:spPr bwMode="gray">
          <a:xfrm>
            <a:off x="2884488" y="3296557"/>
            <a:ext cx="5661025" cy="915635"/>
          </a:xfrm>
          <a:prstGeom prst="rect">
            <a:avLst/>
          </a:prstGeom>
          <a:noFill/>
          <a:ln w="9525">
            <a:noFill/>
            <a:miter lim="800000"/>
            <a:headEnd/>
            <a:tailEnd/>
          </a:ln>
          <a:effectLst/>
        </p:spPr>
        <p:txBody>
          <a:bodyPr lIns="0" tIns="0" rIns="0" bIns="0">
            <a:spAutoFit/>
          </a:bodyPr>
          <a:lstStyle/>
          <a:p>
            <a:pPr marL="114300" lvl="1" indent="-112713" algn="just" defTabSz="912813">
              <a:spcBef>
                <a:spcPct val="0"/>
              </a:spcBef>
              <a:spcAft>
                <a:spcPct val="50000"/>
              </a:spcAft>
              <a:buSzPct val="120000"/>
              <a:buFontTx/>
              <a:buChar char="•"/>
            </a:pPr>
            <a:r>
              <a:rPr lang="en-US" sz="1700" b="0" dirty="0" smtClean="0"/>
              <a:t>Create models that use behavior as a source of model building</a:t>
            </a:r>
          </a:p>
          <a:p>
            <a:pPr marL="114300" lvl="1" indent="-112713" algn="just" defTabSz="912813">
              <a:spcBef>
                <a:spcPct val="0"/>
              </a:spcBef>
              <a:spcAft>
                <a:spcPct val="50000"/>
              </a:spcAft>
              <a:buSzPct val="120000"/>
              <a:buFontTx/>
              <a:buChar char="•"/>
            </a:pPr>
            <a:r>
              <a:rPr lang="en-US" sz="1700" b="0" dirty="0" smtClean="0"/>
              <a:t>The </a:t>
            </a:r>
            <a:r>
              <a:rPr lang="en-US" sz="1700" dirty="0" smtClean="0"/>
              <a:t>analyst decides </a:t>
            </a:r>
            <a:r>
              <a:rPr lang="en-US" sz="1700" b="0" dirty="0" smtClean="0"/>
              <a:t>what behavior to model</a:t>
            </a:r>
          </a:p>
        </p:txBody>
      </p:sp>
      <p:sp>
        <p:nvSpPr>
          <p:cNvPr id="1206281" name="AutoShape 9"/>
          <p:cNvSpPr>
            <a:spLocks noChangeArrowheads="1"/>
          </p:cNvSpPr>
          <p:nvPr/>
        </p:nvSpPr>
        <p:spPr bwMode="auto">
          <a:xfrm>
            <a:off x="180975" y="3325132"/>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82" name="Rectangle 10"/>
          <p:cNvSpPr>
            <a:spLocks noChangeArrowheads="1"/>
          </p:cNvSpPr>
          <p:nvPr/>
        </p:nvSpPr>
        <p:spPr bwMode="gray">
          <a:xfrm>
            <a:off x="290513" y="3537857"/>
            <a:ext cx="1370568"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Model Driven</a:t>
            </a:r>
            <a:endParaRPr lang="en-US" sz="1700" dirty="0">
              <a:solidFill>
                <a:schemeClr val="tx2"/>
              </a:solidFill>
              <a:cs typeface="Times New Roman" pitchFamily="18" charset="0"/>
            </a:endParaRPr>
          </a:p>
        </p:txBody>
      </p:sp>
      <p:sp>
        <p:nvSpPr>
          <p:cNvPr id="20"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1"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Using Behavioral Data</a:t>
            </a:r>
            <a:endParaRPr lang="en-US" sz="1800" i="1" dirty="0">
              <a:solidFill>
                <a:schemeClr val="tx2"/>
              </a:solidFill>
            </a:endParaRPr>
          </a:p>
        </p:txBody>
      </p:sp>
    </p:spTree>
    <p:extLst>
      <p:ext uri="{BB962C8B-B14F-4D97-AF65-F5344CB8AC3E}">
        <p14:creationId xmlns:p14="http://schemas.microsoft.com/office/powerpoint/2010/main" val="1011722830"/>
      </p:ext>
    </p:extLst>
  </p:cSld>
  <p:clrMapOvr>
    <a:masterClrMapping/>
  </p:clrMapOvr>
  <p:transition>
    <p:zoom/>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69824957"/>
              </p:ext>
            </p:extLst>
          </p:nvPr>
        </p:nvGraphicFramePr>
        <p:xfrm>
          <a:off x="894106" y="2955263"/>
          <a:ext cx="530225" cy="679450"/>
        </p:xfrm>
        <a:graphic>
          <a:graphicData uri="http://schemas.openxmlformats.org/presentationml/2006/ole">
            <mc:AlternateContent xmlns:mc="http://schemas.openxmlformats.org/markup-compatibility/2006">
              <mc:Choice xmlns:v="urn:schemas-microsoft-com:vml" Requires="v">
                <p:oleObj spid="_x0000_s75291" name="Equation" r:id="rId3" imgW="177480" imgH="228600" progId="Equation.DSMT4">
                  <p:embed/>
                </p:oleObj>
              </mc:Choice>
              <mc:Fallback>
                <p:oleObj name="Equation" r:id="rId3" imgW="177480" imgH="228600" progId="Equation.DSMT4">
                  <p:embed/>
                  <p:pic>
                    <p:nvPicPr>
                      <p:cNvPr id="0" name=""/>
                      <p:cNvPicPr/>
                      <p:nvPr/>
                    </p:nvPicPr>
                    <p:blipFill>
                      <a:blip r:embed="rId4"/>
                      <a:stretch>
                        <a:fillRect/>
                      </a:stretch>
                    </p:blipFill>
                    <p:spPr>
                      <a:xfrm>
                        <a:off x="894106" y="2955263"/>
                        <a:ext cx="530225" cy="6794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67248142"/>
              </p:ext>
            </p:extLst>
          </p:nvPr>
        </p:nvGraphicFramePr>
        <p:xfrm>
          <a:off x="2003769" y="4226850"/>
          <a:ext cx="565150" cy="681038"/>
        </p:xfrm>
        <a:graphic>
          <a:graphicData uri="http://schemas.openxmlformats.org/presentationml/2006/ole">
            <mc:AlternateContent xmlns:mc="http://schemas.openxmlformats.org/markup-compatibility/2006">
              <mc:Choice xmlns:v="urn:schemas-microsoft-com:vml" Requires="v">
                <p:oleObj spid="_x0000_s75292" name="Equation" r:id="rId5" imgW="190440" imgH="228600" progId="Equation.DSMT4">
                  <p:embed/>
                </p:oleObj>
              </mc:Choice>
              <mc:Fallback>
                <p:oleObj name="Equation" r:id="rId5" imgW="190440" imgH="228600" progId="Equation.DSMT4">
                  <p:embed/>
                  <p:pic>
                    <p:nvPicPr>
                      <p:cNvPr id="0" name=""/>
                      <p:cNvPicPr/>
                      <p:nvPr/>
                    </p:nvPicPr>
                    <p:blipFill>
                      <a:blip r:embed="rId6"/>
                      <a:stretch>
                        <a:fillRect/>
                      </a:stretch>
                    </p:blipFill>
                    <p:spPr>
                      <a:xfrm>
                        <a:off x="2003769" y="4226850"/>
                        <a:ext cx="565150" cy="6810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27396004"/>
              </p:ext>
            </p:extLst>
          </p:nvPr>
        </p:nvGraphicFramePr>
        <p:xfrm>
          <a:off x="610681" y="5177448"/>
          <a:ext cx="887074" cy="282792"/>
        </p:xfrm>
        <a:graphic>
          <a:graphicData uri="http://schemas.openxmlformats.org/presentationml/2006/ole">
            <mc:AlternateContent xmlns:mc="http://schemas.openxmlformats.org/markup-compatibility/2006">
              <mc:Choice xmlns:v="urn:schemas-microsoft-com:vml" Requires="v">
                <p:oleObj spid="_x0000_s75293" name="Equation" r:id="rId7" imgW="634680" imgH="203040" progId="Equation.DSMT4">
                  <p:embed/>
                </p:oleObj>
              </mc:Choice>
              <mc:Fallback>
                <p:oleObj name="Equation" r:id="rId7" imgW="634680" imgH="203040" progId="Equation.DSMT4">
                  <p:embed/>
                  <p:pic>
                    <p:nvPicPr>
                      <p:cNvPr id="0" name=""/>
                      <p:cNvPicPr/>
                      <p:nvPr/>
                    </p:nvPicPr>
                    <p:blipFill>
                      <a:blip r:embed="rId8"/>
                      <a:stretch>
                        <a:fillRect/>
                      </a:stretch>
                    </p:blipFill>
                    <p:spPr>
                      <a:xfrm>
                        <a:off x="610681" y="5177448"/>
                        <a:ext cx="887074" cy="28279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225243"/>
              </p:ext>
            </p:extLst>
          </p:nvPr>
        </p:nvGraphicFramePr>
        <p:xfrm>
          <a:off x="2053350" y="2988755"/>
          <a:ext cx="492125" cy="681037"/>
        </p:xfrm>
        <a:graphic>
          <a:graphicData uri="http://schemas.openxmlformats.org/presentationml/2006/ole">
            <mc:AlternateContent xmlns:mc="http://schemas.openxmlformats.org/markup-compatibility/2006">
              <mc:Choice xmlns:v="urn:schemas-microsoft-com:vml" Requires="v">
                <p:oleObj spid="_x0000_s75294" name="Equation" r:id="rId9" imgW="164880" imgH="228600" progId="Equation.DSMT4">
                  <p:embed/>
                </p:oleObj>
              </mc:Choice>
              <mc:Fallback>
                <p:oleObj name="Equation" r:id="rId9" imgW="164880" imgH="228600" progId="Equation.DSMT4">
                  <p:embed/>
                  <p:pic>
                    <p:nvPicPr>
                      <p:cNvPr id="0" name=""/>
                      <p:cNvPicPr/>
                      <p:nvPr/>
                    </p:nvPicPr>
                    <p:blipFill>
                      <a:blip r:embed="rId10"/>
                      <a:stretch>
                        <a:fillRect/>
                      </a:stretch>
                    </p:blipFill>
                    <p:spPr>
                      <a:xfrm>
                        <a:off x="2053350" y="2988755"/>
                        <a:ext cx="492125" cy="681037"/>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84141157"/>
              </p:ext>
            </p:extLst>
          </p:nvPr>
        </p:nvGraphicFramePr>
        <p:xfrm>
          <a:off x="3742987" y="2977897"/>
          <a:ext cx="604838" cy="606425"/>
        </p:xfrm>
        <a:graphic>
          <a:graphicData uri="http://schemas.openxmlformats.org/presentationml/2006/ole">
            <mc:AlternateContent xmlns:mc="http://schemas.openxmlformats.org/markup-compatibility/2006">
              <mc:Choice xmlns:v="urn:schemas-microsoft-com:vml" Requires="v">
                <p:oleObj spid="_x0000_s75295" name="Equation" r:id="rId11" imgW="203040" imgH="203040" progId="Equation.DSMT4">
                  <p:embed/>
                </p:oleObj>
              </mc:Choice>
              <mc:Fallback>
                <p:oleObj name="Equation" r:id="rId11" imgW="203040" imgH="203040" progId="Equation.DSMT4">
                  <p:embed/>
                  <p:pic>
                    <p:nvPicPr>
                      <p:cNvPr id="0" name=""/>
                      <p:cNvPicPr/>
                      <p:nvPr/>
                    </p:nvPicPr>
                    <p:blipFill>
                      <a:blip r:embed="rId12"/>
                      <a:stretch>
                        <a:fillRect/>
                      </a:stretch>
                    </p:blipFill>
                    <p:spPr>
                      <a:xfrm>
                        <a:off x="3742987" y="2977897"/>
                        <a:ext cx="604838" cy="606425"/>
                      </a:xfrm>
                      <a:prstGeom prst="rect">
                        <a:avLst/>
                      </a:prstGeom>
                    </p:spPr>
                  </p:pic>
                </p:oleObj>
              </mc:Fallback>
            </mc:AlternateContent>
          </a:graphicData>
        </a:graphic>
      </p:graphicFrame>
      <p:sp>
        <p:nvSpPr>
          <p:cNvPr id="13"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14"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Graphic Model</a:t>
            </a:r>
            <a:endParaRPr lang="en-US" sz="1900" i="1" dirty="0">
              <a:solidFill>
                <a:schemeClr val="tx2"/>
              </a:solidFill>
            </a:endParaRPr>
          </a:p>
        </p:txBody>
      </p:sp>
      <p:sp>
        <p:nvSpPr>
          <p:cNvPr id="15"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cxnSp>
        <p:nvCxnSpPr>
          <p:cNvPr id="18" name="Straight Arrow Connector 17"/>
          <p:cNvCxnSpPr>
            <a:endCxn id="7" idx="0"/>
          </p:cNvCxnSpPr>
          <p:nvPr/>
        </p:nvCxnSpPr>
        <p:spPr bwMode="auto">
          <a:xfrm>
            <a:off x="2281242" y="3635282"/>
            <a:ext cx="4082" cy="591884"/>
          </a:xfrm>
          <a:prstGeom prst="straightConnector1">
            <a:avLst/>
          </a:prstGeom>
          <a:no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H="1">
            <a:off x="2427232" y="3608595"/>
            <a:ext cx="1318307" cy="733546"/>
          </a:xfrm>
          <a:prstGeom prst="straightConnector1">
            <a:avLst/>
          </a:prstGeom>
          <a:noFill/>
          <a:ln w="9525" cap="flat" cmpd="sng" algn="ctr">
            <a:solidFill>
              <a:schemeClr val="tx1"/>
            </a:solidFill>
            <a:prstDash val="solid"/>
            <a:round/>
            <a:headEnd type="none" w="med" len="med"/>
            <a:tailEnd type="triangle"/>
          </a:ln>
          <a:effectLst/>
        </p:spPr>
      </p:cxnSp>
      <p:sp>
        <p:nvSpPr>
          <p:cNvPr id="23" name="Oval 22"/>
          <p:cNvSpPr/>
          <p:nvPr/>
        </p:nvSpPr>
        <p:spPr bwMode="auto">
          <a:xfrm>
            <a:off x="3621258" y="3007452"/>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1913678" y="4304753"/>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785531" y="3025320"/>
            <a:ext cx="712224" cy="612457"/>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9" name="Oval 28"/>
          <p:cNvSpPr/>
          <p:nvPr/>
        </p:nvSpPr>
        <p:spPr bwMode="auto">
          <a:xfrm>
            <a:off x="1940976" y="2977533"/>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0720" name="Rectangle 30719"/>
          <p:cNvSpPr/>
          <p:nvPr/>
        </p:nvSpPr>
        <p:spPr bwMode="auto">
          <a:xfrm>
            <a:off x="476250" y="2826938"/>
            <a:ext cx="2867535" cy="2579914"/>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0728" name="Straight Arrow Connector 30727"/>
          <p:cNvCxnSpPr/>
          <p:nvPr/>
        </p:nvCxnSpPr>
        <p:spPr bwMode="auto">
          <a:xfrm flipV="1">
            <a:off x="1484130" y="3306848"/>
            <a:ext cx="451318" cy="679"/>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27" name="Object 26"/>
          <p:cNvGraphicFramePr>
            <a:graphicFrameLocks noChangeAspect="1"/>
          </p:cNvGraphicFramePr>
          <p:nvPr>
            <p:extLst>
              <p:ext uri="{D42A27DB-BD31-4B8C-83A1-F6EECF244321}">
                <p14:modId xmlns:p14="http://schemas.microsoft.com/office/powerpoint/2010/main" val="690283296"/>
              </p:ext>
            </p:extLst>
          </p:nvPr>
        </p:nvGraphicFramePr>
        <p:xfrm>
          <a:off x="1594194" y="5177763"/>
          <a:ext cx="852487" cy="282575"/>
        </p:xfrm>
        <a:graphic>
          <a:graphicData uri="http://schemas.openxmlformats.org/presentationml/2006/ole">
            <mc:AlternateContent xmlns:mc="http://schemas.openxmlformats.org/markup-compatibility/2006">
              <mc:Choice xmlns:v="urn:schemas-microsoft-com:vml" Requires="v">
                <p:oleObj spid="_x0000_s75296" name="Equation" r:id="rId13" imgW="609480" imgH="203040" progId="Equation.DSMT4">
                  <p:embed/>
                </p:oleObj>
              </mc:Choice>
              <mc:Fallback>
                <p:oleObj name="Equation" r:id="rId13" imgW="609480" imgH="203040" progId="Equation.DSMT4">
                  <p:embed/>
                  <p:pic>
                    <p:nvPicPr>
                      <p:cNvPr id="0" name=""/>
                      <p:cNvPicPr/>
                      <p:nvPr/>
                    </p:nvPicPr>
                    <p:blipFill>
                      <a:blip r:embed="rId14"/>
                      <a:stretch>
                        <a:fillRect/>
                      </a:stretch>
                    </p:blipFill>
                    <p:spPr>
                      <a:xfrm>
                        <a:off x="1594194" y="5177763"/>
                        <a:ext cx="852487" cy="282575"/>
                      </a:xfrm>
                      <a:prstGeom prst="rect">
                        <a:avLst/>
                      </a:prstGeom>
                    </p:spPr>
                  </p:pic>
                </p:oleObj>
              </mc:Fallback>
            </mc:AlternateContent>
          </a:graphicData>
        </a:graphic>
      </p:graphicFrame>
      <p:cxnSp>
        <p:nvCxnSpPr>
          <p:cNvPr id="33" name="Straight Arrow Connector 32"/>
          <p:cNvCxnSpPr/>
          <p:nvPr/>
        </p:nvCxnSpPr>
        <p:spPr bwMode="auto">
          <a:xfrm flipH="1">
            <a:off x="2521577" y="2473067"/>
            <a:ext cx="399201" cy="569781"/>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36" name="Object 35"/>
          <p:cNvGraphicFramePr>
            <a:graphicFrameLocks noChangeAspect="1"/>
          </p:cNvGraphicFramePr>
          <p:nvPr>
            <p:extLst>
              <p:ext uri="{D42A27DB-BD31-4B8C-83A1-F6EECF244321}">
                <p14:modId xmlns:p14="http://schemas.microsoft.com/office/powerpoint/2010/main" val="1123722446"/>
              </p:ext>
            </p:extLst>
          </p:nvPr>
        </p:nvGraphicFramePr>
        <p:xfrm>
          <a:off x="2817531" y="1839043"/>
          <a:ext cx="492125" cy="681037"/>
        </p:xfrm>
        <a:graphic>
          <a:graphicData uri="http://schemas.openxmlformats.org/presentationml/2006/ole">
            <mc:AlternateContent xmlns:mc="http://schemas.openxmlformats.org/markup-compatibility/2006">
              <mc:Choice xmlns:v="urn:schemas-microsoft-com:vml" Requires="v">
                <p:oleObj spid="_x0000_s75297" name="Equation" r:id="rId15" imgW="164880" imgH="228600" progId="Equation.DSMT4">
                  <p:embed/>
                </p:oleObj>
              </mc:Choice>
              <mc:Fallback>
                <p:oleObj name="Equation" r:id="rId15" imgW="164880" imgH="228600" progId="Equation.DSMT4">
                  <p:embed/>
                  <p:pic>
                    <p:nvPicPr>
                      <p:cNvPr id="0" name=""/>
                      <p:cNvPicPr/>
                      <p:nvPr/>
                    </p:nvPicPr>
                    <p:blipFill>
                      <a:blip r:embed="rId16"/>
                      <a:stretch>
                        <a:fillRect/>
                      </a:stretch>
                    </p:blipFill>
                    <p:spPr>
                      <a:xfrm>
                        <a:off x="2817531" y="1839043"/>
                        <a:ext cx="492125" cy="681037"/>
                      </a:xfrm>
                      <a:prstGeom prst="rect">
                        <a:avLst/>
                      </a:prstGeom>
                    </p:spPr>
                  </p:pic>
                </p:oleObj>
              </mc:Fallback>
            </mc:AlternateContent>
          </a:graphicData>
        </a:graphic>
      </p:graphicFrame>
      <p:sp>
        <p:nvSpPr>
          <p:cNvPr id="38" name="Oval 37"/>
          <p:cNvSpPr/>
          <p:nvPr/>
        </p:nvSpPr>
        <p:spPr bwMode="auto">
          <a:xfrm>
            <a:off x="2705157" y="1827821"/>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39" name="Object 38"/>
          <p:cNvGraphicFramePr>
            <a:graphicFrameLocks noChangeAspect="1"/>
          </p:cNvGraphicFramePr>
          <p:nvPr>
            <p:extLst>
              <p:ext uri="{D42A27DB-BD31-4B8C-83A1-F6EECF244321}">
                <p14:modId xmlns:p14="http://schemas.microsoft.com/office/powerpoint/2010/main" val="3644079673"/>
              </p:ext>
            </p:extLst>
          </p:nvPr>
        </p:nvGraphicFramePr>
        <p:xfrm>
          <a:off x="1631754" y="1865711"/>
          <a:ext cx="490538" cy="492125"/>
        </p:xfrm>
        <a:graphic>
          <a:graphicData uri="http://schemas.openxmlformats.org/presentationml/2006/ole">
            <mc:AlternateContent xmlns:mc="http://schemas.openxmlformats.org/markup-compatibility/2006">
              <mc:Choice xmlns:v="urn:schemas-microsoft-com:vml" Requires="v">
                <p:oleObj spid="_x0000_s75298" name="Equation" r:id="rId17" imgW="164880" imgH="164880" progId="Equation.DSMT4">
                  <p:embed/>
                </p:oleObj>
              </mc:Choice>
              <mc:Fallback>
                <p:oleObj name="Equation" r:id="rId17" imgW="164880" imgH="164880" progId="Equation.DSMT4">
                  <p:embed/>
                  <p:pic>
                    <p:nvPicPr>
                      <p:cNvPr id="0" name=""/>
                      <p:cNvPicPr/>
                      <p:nvPr/>
                    </p:nvPicPr>
                    <p:blipFill>
                      <a:blip r:embed="rId18"/>
                      <a:stretch>
                        <a:fillRect/>
                      </a:stretch>
                    </p:blipFill>
                    <p:spPr>
                      <a:xfrm>
                        <a:off x="1631754" y="1865711"/>
                        <a:ext cx="490538" cy="492125"/>
                      </a:xfrm>
                      <a:prstGeom prst="rect">
                        <a:avLst/>
                      </a:prstGeom>
                    </p:spPr>
                  </p:pic>
                </p:oleObj>
              </mc:Fallback>
            </mc:AlternateContent>
          </a:graphicData>
        </a:graphic>
      </p:graphicFrame>
      <p:sp>
        <p:nvSpPr>
          <p:cNvPr id="40" name="Oval 39"/>
          <p:cNvSpPr/>
          <p:nvPr/>
        </p:nvSpPr>
        <p:spPr bwMode="auto">
          <a:xfrm>
            <a:off x="1495597" y="1804391"/>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42" name="Straight Arrow Connector 41"/>
          <p:cNvCxnSpPr/>
          <p:nvPr/>
        </p:nvCxnSpPr>
        <p:spPr bwMode="auto">
          <a:xfrm>
            <a:off x="1867783" y="2462182"/>
            <a:ext cx="290998" cy="543602"/>
          </a:xfrm>
          <a:prstGeom prst="straightConnector1">
            <a:avLst/>
          </a:prstGeom>
          <a:noFill/>
          <a:ln w="9525" cap="flat" cmpd="sng" algn="ctr">
            <a:solidFill>
              <a:schemeClr val="tx1"/>
            </a:solidFill>
            <a:prstDash val="dash"/>
            <a:round/>
            <a:headEnd type="none" w="med" len="med"/>
            <a:tailEnd type="triangle"/>
          </a:ln>
          <a:effectLst/>
        </p:spPr>
      </p:cxnSp>
      <p:sp>
        <p:nvSpPr>
          <p:cNvPr id="43" name="Rounded Rectangle 42"/>
          <p:cNvSpPr/>
          <p:nvPr/>
        </p:nvSpPr>
        <p:spPr bwMode="auto">
          <a:xfrm>
            <a:off x="5148777" y="1258829"/>
            <a:ext cx="2555649" cy="4398068"/>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Individual level parameters informed by two sources of information</a:t>
            </a:r>
          </a:p>
          <a:p>
            <a:pPr marL="742950" lvl="1" indent="-285750" algn="l" defTabSz="933450">
              <a:buFont typeface="Wingdings" panose="05000000000000000000" pitchFamily="2" charset="2"/>
              <a:buChar char="Ø"/>
            </a:pPr>
            <a:r>
              <a:rPr lang="en-US" dirty="0" smtClean="0">
                <a:solidFill>
                  <a:schemeClr val="tx2"/>
                </a:solidFill>
              </a:rPr>
              <a:t>Data only for the individual (i.e., the data likelihood)</a:t>
            </a:r>
          </a:p>
          <a:p>
            <a:pPr marL="742950" lvl="1" indent="-285750" algn="l" defTabSz="933450">
              <a:buFont typeface="Wingdings" panose="05000000000000000000" pitchFamily="2" charset="2"/>
              <a:buChar char="Ø"/>
            </a:pPr>
            <a:r>
              <a:rPr lang="en-US" dirty="0" smtClean="0">
                <a:solidFill>
                  <a:schemeClr val="tx2"/>
                </a:solidFill>
              </a:rPr>
              <a:t>Data common to all individuals (i.e., the prior likelihood)</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endParaRPr lang="en-US" dirty="0" smtClean="0">
              <a:solidFill>
                <a:schemeClr val="tx2"/>
              </a:solidFill>
            </a:endParaRPr>
          </a:p>
        </p:txBody>
      </p:sp>
    </p:spTree>
    <p:extLst>
      <p:ext uri="{BB962C8B-B14F-4D97-AF65-F5344CB8AC3E}">
        <p14:creationId xmlns:p14="http://schemas.microsoft.com/office/powerpoint/2010/main" val="141144235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30</a:t>
            </a:fld>
            <a:endParaRPr lang="en-US"/>
          </a:p>
        </p:txBody>
      </p:sp>
      <p:sp>
        <p:nvSpPr>
          <p:cNvPr id="5"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How to Estimate this Model</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sp>
        <p:nvSpPr>
          <p:cNvPr id="8" name="Rounded Rectangle 7"/>
          <p:cNvSpPr/>
          <p:nvPr/>
        </p:nvSpPr>
        <p:spPr bwMode="auto">
          <a:xfrm>
            <a:off x="2340429" y="3048000"/>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2100942" y="1779126"/>
            <a:ext cx="4310742" cy="338554"/>
          </a:xfrm>
          <a:prstGeom prst="rect">
            <a:avLst/>
          </a:prstGeom>
          <a:solidFill>
            <a:schemeClr val="bg2">
              <a:lumMod val="20000"/>
              <a:lumOff val="80000"/>
            </a:schemeClr>
          </a:solidFill>
        </p:spPr>
        <p:txBody>
          <a:bodyPr wrap="square" rtlCol="0">
            <a:spAutoFit/>
          </a:bodyPr>
          <a:lstStyle/>
          <a:p>
            <a:r>
              <a:rPr lang="en-US" dirty="0" smtClean="0">
                <a:solidFill>
                  <a:schemeClr val="tx2"/>
                </a:solidFill>
              </a:rPr>
              <a:t>Take Marketing Analytics II</a:t>
            </a:r>
            <a:endParaRPr lang="en-US" dirty="0">
              <a:solidFill>
                <a:schemeClr val="tx2"/>
              </a:solidFill>
            </a:endParaRPr>
          </a:p>
        </p:txBody>
      </p:sp>
      <p:pic>
        <p:nvPicPr>
          <p:cNvPr id="69634" name="Picture 2" descr="Image result for jason d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061" y="263434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56"/>
      </p:ext>
    </p:extLst>
  </p:cSld>
  <p:clrMapOvr>
    <a:masterClrMapping/>
  </p:clrMapOvr>
  <p:transition>
    <p:zoom/>
    <p:sndAc>
      <p:end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31</a:t>
            </a:fld>
            <a:endParaRPr lang="en-US"/>
          </a:p>
        </p:txBody>
      </p:sp>
      <p:sp>
        <p:nvSpPr>
          <p:cNvPr id="5"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How to Estimate this Model</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sp>
        <p:nvSpPr>
          <p:cNvPr id="8" name="Rounded Rectangle 7"/>
          <p:cNvSpPr/>
          <p:nvPr/>
        </p:nvSpPr>
        <p:spPr bwMode="auto">
          <a:xfrm>
            <a:off x="2198915" y="2906485"/>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470070" y="1742787"/>
            <a:ext cx="2897073"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i="0" u="none" strike="noStrike" cap="none" normalizeH="0" baseline="0" dirty="0" smtClean="0">
                <a:ln>
                  <a:noFill/>
                </a:ln>
                <a:solidFill>
                  <a:schemeClr val="tx2"/>
                </a:solidFill>
                <a:effectLst/>
                <a:latin typeface="Arial" charset="0"/>
              </a:rPr>
              <a:t>The </a:t>
            </a:r>
            <a:r>
              <a:rPr lang="en-US" dirty="0" smtClean="0">
                <a:solidFill>
                  <a:schemeClr val="tx2"/>
                </a:solidFill>
              </a:rPr>
              <a:t>likelihood of your observed data given your parameters</a:t>
            </a:r>
            <a:endParaRPr kumimoji="0" lang="en-US" sz="1600" b="1" i="0" u="none" strike="noStrike" cap="none" normalizeH="0" baseline="0" dirty="0" smtClean="0">
              <a:ln>
                <a:noFill/>
              </a:ln>
              <a:solidFill>
                <a:schemeClr val="tx2"/>
              </a:solidFill>
              <a:effectLst/>
            </a:endParaRPr>
          </a:p>
        </p:txBody>
      </p:sp>
      <p:sp>
        <p:nvSpPr>
          <p:cNvPr id="13" name="Rounded Rectangle 12"/>
          <p:cNvSpPr/>
          <p:nvPr/>
        </p:nvSpPr>
        <p:spPr bwMode="auto">
          <a:xfrm>
            <a:off x="506185" y="3433232"/>
            <a:ext cx="2824844"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u="none" strike="noStrike" cap="none" normalizeH="0" baseline="0" dirty="0" smtClean="0">
                <a:ln>
                  <a:noFill/>
                </a:ln>
                <a:solidFill>
                  <a:schemeClr val="tx2"/>
                </a:solidFill>
                <a:effectLst/>
              </a:rPr>
              <a:t>Your </a:t>
            </a:r>
            <a:r>
              <a:rPr kumimoji="0" lang="en-US" sz="1600" b="1" u="none" strike="noStrike" cap="none" normalizeH="0" dirty="0" smtClean="0">
                <a:ln>
                  <a:noFill/>
                </a:ln>
                <a:solidFill>
                  <a:schemeClr val="tx2"/>
                </a:solidFill>
                <a:effectLst/>
              </a:rPr>
              <a:t>prior beliefs about the value of the parameters</a:t>
            </a:r>
            <a:endParaRPr kumimoji="0" lang="en-US" sz="1600" b="1" u="none" strike="noStrike" cap="none" normalizeH="0" baseline="0" dirty="0" smtClean="0">
              <a:ln>
                <a:noFill/>
              </a:ln>
              <a:solidFill>
                <a:schemeClr val="tx2"/>
              </a:solidFill>
              <a:effectLst/>
            </a:endParaRPr>
          </a:p>
        </p:txBody>
      </p:sp>
      <p:sp>
        <p:nvSpPr>
          <p:cNvPr id="2" name="TextBox 1"/>
          <p:cNvSpPr txBox="1"/>
          <p:nvPr/>
        </p:nvSpPr>
        <p:spPr>
          <a:xfrm>
            <a:off x="1292054" y="2865220"/>
            <a:ext cx="1055914" cy="338554"/>
          </a:xfrm>
          <a:prstGeom prst="rect">
            <a:avLst/>
          </a:prstGeom>
          <a:noFill/>
        </p:spPr>
        <p:txBody>
          <a:bodyPr wrap="square" rtlCol="0">
            <a:spAutoFit/>
          </a:bodyPr>
          <a:lstStyle/>
          <a:p>
            <a:r>
              <a:rPr lang="en-US" dirty="0" smtClean="0">
                <a:solidFill>
                  <a:schemeClr val="tx2"/>
                </a:solidFill>
              </a:rPr>
              <a:t>X</a:t>
            </a:r>
            <a:endParaRPr lang="en-US" dirty="0">
              <a:solidFill>
                <a:schemeClr val="tx2"/>
              </a:solidFill>
            </a:endParaRPr>
          </a:p>
        </p:txBody>
      </p:sp>
      <p:sp>
        <p:nvSpPr>
          <p:cNvPr id="14" name="Rounded Rectangle 13"/>
          <p:cNvSpPr/>
          <p:nvPr/>
        </p:nvSpPr>
        <p:spPr bwMode="auto">
          <a:xfrm>
            <a:off x="407590" y="5302015"/>
            <a:ext cx="2824844"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u="none" strike="noStrike" cap="none" normalizeH="0" baseline="0" dirty="0" smtClean="0">
                <a:ln>
                  <a:noFill/>
                </a:ln>
                <a:solidFill>
                  <a:schemeClr val="tx2"/>
                </a:solidFill>
                <a:effectLst/>
              </a:rPr>
              <a:t>The posterior distribution</a:t>
            </a:r>
            <a:r>
              <a:rPr kumimoji="0" lang="en-US" sz="1600" b="1" u="none" strike="noStrike" cap="none" normalizeH="0" dirty="0" smtClean="0">
                <a:ln>
                  <a:noFill/>
                </a:ln>
                <a:solidFill>
                  <a:schemeClr val="tx2"/>
                </a:solidFill>
                <a:effectLst/>
              </a:rPr>
              <a:t> of the parameters given the data</a:t>
            </a:r>
            <a:endParaRPr kumimoji="0" lang="en-US" sz="1600" b="1" u="none" strike="noStrike" cap="none" normalizeH="0" baseline="0" dirty="0" smtClean="0">
              <a:ln>
                <a:noFill/>
              </a:ln>
              <a:solidFill>
                <a:schemeClr val="tx2"/>
              </a:solidFill>
              <a:effectLst/>
            </a:endParaRPr>
          </a:p>
        </p:txBody>
      </p:sp>
      <p:sp>
        <p:nvSpPr>
          <p:cNvPr id="3" name="Down Arrow 2"/>
          <p:cNvSpPr/>
          <p:nvPr/>
        </p:nvSpPr>
        <p:spPr bwMode="auto">
          <a:xfrm>
            <a:off x="1645471" y="4666333"/>
            <a:ext cx="349081" cy="324055"/>
          </a:xfrm>
          <a:prstGeom prst="down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52" name="Object 51"/>
          <p:cNvGraphicFramePr>
            <a:graphicFrameLocks noChangeAspect="1"/>
          </p:cNvGraphicFramePr>
          <p:nvPr>
            <p:extLst>
              <p:ext uri="{D42A27DB-BD31-4B8C-83A1-F6EECF244321}">
                <p14:modId xmlns:p14="http://schemas.microsoft.com/office/powerpoint/2010/main" val="367282618"/>
              </p:ext>
            </p:extLst>
          </p:nvPr>
        </p:nvGraphicFramePr>
        <p:xfrm>
          <a:off x="4560721" y="3082309"/>
          <a:ext cx="530225" cy="679450"/>
        </p:xfrm>
        <a:graphic>
          <a:graphicData uri="http://schemas.openxmlformats.org/presentationml/2006/ole">
            <mc:AlternateContent xmlns:mc="http://schemas.openxmlformats.org/markup-compatibility/2006">
              <mc:Choice xmlns:v="urn:schemas-microsoft-com:vml" Requires="v">
                <p:oleObj spid="_x0000_s87487" name="Equation" r:id="rId3" imgW="177480" imgH="228600" progId="Equation.DSMT4">
                  <p:embed/>
                </p:oleObj>
              </mc:Choice>
              <mc:Fallback>
                <p:oleObj name="Equation" r:id="rId3" imgW="177480" imgH="228600" progId="Equation.DSMT4">
                  <p:embed/>
                  <p:pic>
                    <p:nvPicPr>
                      <p:cNvPr id="0" name=""/>
                      <p:cNvPicPr/>
                      <p:nvPr/>
                    </p:nvPicPr>
                    <p:blipFill>
                      <a:blip r:embed="rId4"/>
                      <a:stretch>
                        <a:fillRect/>
                      </a:stretch>
                    </p:blipFill>
                    <p:spPr>
                      <a:xfrm>
                        <a:off x="4560721" y="3082309"/>
                        <a:ext cx="530225" cy="67945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3420378640"/>
              </p:ext>
            </p:extLst>
          </p:nvPr>
        </p:nvGraphicFramePr>
        <p:xfrm>
          <a:off x="5670384" y="4353896"/>
          <a:ext cx="565150" cy="681038"/>
        </p:xfrm>
        <a:graphic>
          <a:graphicData uri="http://schemas.openxmlformats.org/presentationml/2006/ole">
            <mc:AlternateContent xmlns:mc="http://schemas.openxmlformats.org/markup-compatibility/2006">
              <mc:Choice xmlns:v="urn:schemas-microsoft-com:vml" Requires="v">
                <p:oleObj spid="_x0000_s87488" name="Equation" r:id="rId5" imgW="190440" imgH="228600" progId="Equation.DSMT4">
                  <p:embed/>
                </p:oleObj>
              </mc:Choice>
              <mc:Fallback>
                <p:oleObj name="Equation" r:id="rId5" imgW="190440" imgH="228600" progId="Equation.DSMT4">
                  <p:embed/>
                  <p:pic>
                    <p:nvPicPr>
                      <p:cNvPr id="0" name=""/>
                      <p:cNvPicPr/>
                      <p:nvPr/>
                    </p:nvPicPr>
                    <p:blipFill>
                      <a:blip r:embed="rId6"/>
                      <a:stretch>
                        <a:fillRect/>
                      </a:stretch>
                    </p:blipFill>
                    <p:spPr>
                      <a:xfrm>
                        <a:off x="5670384" y="4353896"/>
                        <a:ext cx="565150" cy="681038"/>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673755786"/>
              </p:ext>
            </p:extLst>
          </p:nvPr>
        </p:nvGraphicFramePr>
        <p:xfrm>
          <a:off x="4277296" y="5304494"/>
          <a:ext cx="887074" cy="282792"/>
        </p:xfrm>
        <a:graphic>
          <a:graphicData uri="http://schemas.openxmlformats.org/presentationml/2006/ole">
            <mc:AlternateContent xmlns:mc="http://schemas.openxmlformats.org/markup-compatibility/2006">
              <mc:Choice xmlns:v="urn:schemas-microsoft-com:vml" Requires="v">
                <p:oleObj spid="_x0000_s87489" name="Equation" r:id="rId7" imgW="634680" imgH="203040" progId="Equation.DSMT4">
                  <p:embed/>
                </p:oleObj>
              </mc:Choice>
              <mc:Fallback>
                <p:oleObj name="Equation" r:id="rId7" imgW="634680" imgH="203040" progId="Equation.DSMT4">
                  <p:embed/>
                  <p:pic>
                    <p:nvPicPr>
                      <p:cNvPr id="0" name=""/>
                      <p:cNvPicPr/>
                      <p:nvPr/>
                    </p:nvPicPr>
                    <p:blipFill>
                      <a:blip r:embed="rId8"/>
                      <a:stretch>
                        <a:fillRect/>
                      </a:stretch>
                    </p:blipFill>
                    <p:spPr>
                      <a:xfrm>
                        <a:off x="4277296" y="5304494"/>
                        <a:ext cx="887074" cy="282792"/>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982004123"/>
              </p:ext>
            </p:extLst>
          </p:nvPr>
        </p:nvGraphicFramePr>
        <p:xfrm>
          <a:off x="5719965" y="3115801"/>
          <a:ext cx="492125" cy="681037"/>
        </p:xfrm>
        <a:graphic>
          <a:graphicData uri="http://schemas.openxmlformats.org/presentationml/2006/ole">
            <mc:AlternateContent xmlns:mc="http://schemas.openxmlformats.org/markup-compatibility/2006">
              <mc:Choice xmlns:v="urn:schemas-microsoft-com:vml" Requires="v">
                <p:oleObj spid="_x0000_s87490" name="Equation" r:id="rId9" imgW="164880" imgH="228600" progId="Equation.DSMT4">
                  <p:embed/>
                </p:oleObj>
              </mc:Choice>
              <mc:Fallback>
                <p:oleObj name="Equation" r:id="rId9" imgW="164880" imgH="228600" progId="Equation.DSMT4">
                  <p:embed/>
                  <p:pic>
                    <p:nvPicPr>
                      <p:cNvPr id="0" name=""/>
                      <p:cNvPicPr/>
                      <p:nvPr/>
                    </p:nvPicPr>
                    <p:blipFill>
                      <a:blip r:embed="rId10"/>
                      <a:stretch>
                        <a:fillRect/>
                      </a:stretch>
                    </p:blipFill>
                    <p:spPr>
                      <a:xfrm>
                        <a:off x="5719965" y="3115801"/>
                        <a:ext cx="492125" cy="681037"/>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1299535235"/>
              </p:ext>
            </p:extLst>
          </p:nvPr>
        </p:nvGraphicFramePr>
        <p:xfrm>
          <a:off x="7409602" y="3104943"/>
          <a:ext cx="604838" cy="606425"/>
        </p:xfrm>
        <a:graphic>
          <a:graphicData uri="http://schemas.openxmlformats.org/presentationml/2006/ole">
            <mc:AlternateContent xmlns:mc="http://schemas.openxmlformats.org/markup-compatibility/2006">
              <mc:Choice xmlns:v="urn:schemas-microsoft-com:vml" Requires="v">
                <p:oleObj spid="_x0000_s87491" name="Equation" r:id="rId11" imgW="203040" imgH="203040" progId="Equation.DSMT4">
                  <p:embed/>
                </p:oleObj>
              </mc:Choice>
              <mc:Fallback>
                <p:oleObj name="Equation" r:id="rId11" imgW="203040" imgH="203040" progId="Equation.DSMT4">
                  <p:embed/>
                  <p:pic>
                    <p:nvPicPr>
                      <p:cNvPr id="0" name=""/>
                      <p:cNvPicPr/>
                      <p:nvPr/>
                    </p:nvPicPr>
                    <p:blipFill>
                      <a:blip r:embed="rId12"/>
                      <a:stretch>
                        <a:fillRect/>
                      </a:stretch>
                    </p:blipFill>
                    <p:spPr>
                      <a:xfrm>
                        <a:off x="7409602" y="3104943"/>
                        <a:ext cx="604838" cy="606425"/>
                      </a:xfrm>
                      <a:prstGeom prst="rect">
                        <a:avLst/>
                      </a:prstGeom>
                    </p:spPr>
                  </p:pic>
                </p:oleObj>
              </mc:Fallback>
            </mc:AlternateContent>
          </a:graphicData>
        </a:graphic>
      </p:graphicFrame>
      <p:cxnSp>
        <p:nvCxnSpPr>
          <p:cNvPr id="57" name="Straight Arrow Connector 56"/>
          <p:cNvCxnSpPr>
            <a:endCxn id="53" idx="0"/>
          </p:cNvCxnSpPr>
          <p:nvPr/>
        </p:nvCxnSpPr>
        <p:spPr bwMode="auto">
          <a:xfrm>
            <a:off x="5947857" y="3762328"/>
            <a:ext cx="4082" cy="591884"/>
          </a:xfrm>
          <a:prstGeom prst="straightConnector1">
            <a:avLst/>
          </a:prstGeom>
          <a:noFill/>
          <a:ln w="9525" cap="flat" cmpd="sng" algn="ctr">
            <a:solidFill>
              <a:schemeClr val="tx1"/>
            </a:solidFill>
            <a:prstDash val="solid"/>
            <a:round/>
            <a:headEnd type="none" w="med" len="med"/>
            <a:tailEnd type="triangle"/>
          </a:ln>
          <a:effectLst/>
        </p:spPr>
      </p:cxnSp>
      <p:cxnSp>
        <p:nvCxnSpPr>
          <p:cNvPr id="58" name="Straight Arrow Connector 57"/>
          <p:cNvCxnSpPr/>
          <p:nvPr/>
        </p:nvCxnSpPr>
        <p:spPr bwMode="auto">
          <a:xfrm flipH="1">
            <a:off x="6093847" y="3735641"/>
            <a:ext cx="1318307" cy="733546"/>
          </a:xfrm>
          <a:prstGeom prst="straightConnector1">
            <a:avLst/>
          </a:prstGeom>
          <a:noFill/>
          <a:ln w="9525" cap="flat" cmpd="sng" algn="ctr">
            <a:solidFill>
              <a:schemeClr val="tx1"/>
            </a:solidFill>
            <a:prstDash val="solid"/>
            <a:round/>
            <a:headEnd type="none" w="med" len="med"/>
            <a:tailEnd type="triangle"/>
          </a:ln>
          <a:effectLst/>
        </p:spPr>
      </p:cxnSp>
      <p:sp>
        <p:nvSpPr>
          <p:cNvPr id="59" name="Oval 58"/>
          <p:cNvSpPr/>
          <p:nvPr/>
        </p:nvSpPr>
        <p:spPr bwMode="auto">
          <a:xfrm>
            <a:off x="7287873" y="3134498"/>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0" name="Oval 59"/>
          <p:cNvSpPr/>
          <p:nvPr/>
        </p:nvSpPr>
        <p:spPr bwMode="auto">
          <a:xfrm>
            <a:off x="5580293" y="4431799"/>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1" name="Rectangle 60"/>
          <p:cNvSpPr/>
          <p:nvPr/>
        </p:nvSpPr>
        <p:spPr bwMode="auto">
          <a:xfrm>
            <a:off x="4452146" y="3152366"/>
            <a:ext cx="712224" cy="612457"/>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2" name="Oval 61"/>
          <p:cNvSpPr/>
          <p:nvPr/>
        </p:nvSpPr>
        <p:spPr bwMode="auto">
          <a:xfrm>
            <a:off x="5607591" y="3104579"/>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3" name="Rectangle 62"/>
          <p:cNvSpPr/>
          <p:nvPr/>
        </p:nvSpPr>
        <p:spPr bwMode="auto">
          <a:xfrm>
            <a:off x="4142865" y="2953984"/>
            <a:ext cx="2867535" cy="2579914"/>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64" name="Straight Arrow Connector 63"/>
          <p:cNvCxnSpPr/>
          <p:nvPr/>
        </p:nvCxnSpPr>
        <p:spPr bwMode="auto">
          <a:xfrm flipV="1">
            <a:off x="5150745" y="3433894"/>
            <a:ext cx="451318" cy="679"/>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65" name="Object 64"/>
          <p:cNvGraphicFramePr>
            <a:graphicFrameLocks noChangeAspect="1"/>
          </p:cNvGraphicFramePr>
          <p:nvPr>
            <p:extLst>
              <p:ext uri="{D42A27DB-BD31-4B8C-83A1-F6EECF244321}">
                <p14:modId xmlns:p14="http://schemas.microsoft.com/office/powerpoint/2010/main" val="1033841337"/>
              </p:ext>
            </p:extLst>
          </p:nvPr>
        </p:nvGraphicFramePr>
        <p:xfrm>
          <a:off x="5260809" y="5304809"/>
          <a:ext cx="852487" cy="282575"/>
        </p:xfrm>
        <a:graphic>
          <a:graphicData uri="http://schemas.openxmlformats.org/presentationml/2006/ole">
            <mc:AlternateContent xmlns:mc="http://schemas.openxmlformats.org/markup-compatibility/2006">
              <mc:Choice xmlns:v="urn:schemas-microsoft-com:vml" Requires="v">
                <p:oleObj spid="_x0000_s87492" name="Equation" r:id="rId13" imgW="609480" imgH="203040" progId="Equation.DSMT4">
                  <p:embed/>
                </p:oleObj>
              </mc:Choice>
              <mc:Fallback>
                <p:oleObj name="Equation" r:id="rId13" imgW="609480" imgH="203040" progId="Equation.DSMT4">
                  <p:embed/>
                  <p:pic>
                    <p:nvPicPr>
                      <p:cNvPr id="0" name=""/>
                      <p:cNvPicPr/>
                      <p:nvPr/>
                    </p:nvPicPr>
                    <p:blipFill>
                      <a:blip r:embed="rId14"/>
                      <a:stretch>
                        <a:fillRect/>
                      </a:stretch>
                    </p:blipFill>
                    <p:spPr>
                      <a:xfrm>
                        <a:off x="5260809" y="5304809"/>
                        <a:ext cx="852487" cy="282575"/>
                      </a:xfrm>
                      <a:prstGeom prst="rect">
                        <a:avLst/>
                      </a:prstGeom>
                    </p:spPr>
                  </p:pic>
                </p:oleObj>
              </mc:Fallback>
            </mc:AlternateContent>
          </a:graphicData>
        </a:graphic>
      </p:graphicFrame>
      <p:cxnSp>
        <p:nvCxnSpPr>
          <p:cNvPr id="66" name="Straight Arrow Connector 65"/>
          <p:cNvCxnSpPr/>
          <p:nvPr/>
        </p:nvCxnSpPr>
        <p:spPr bwMode="auto">
          <a:xfrm flipH="1">
            <a:off x="6188192" y="2600113"/>
            <a:ext cx="399201" cy="569781"/>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67" name="Object 66"/>
          <p:cNvGraphicFramePr>
            <a:graphicFrameLocks noChangeAspect="1"/>
          </p:cNvGraphicFramePr>
          <p:nvPr>
            <p:extLst>
              <p:ext uri="{D42A27DB-BD31-4B8C-83A1-F6EECF244321}">
                <p14:modId xmlns:p14="http://schemas.microsoft.com/office/powerpoint/2010/main" val="1620355891"/>
              </p:ext>
            </p:extLst>
          </p:nvPr>
        </p:nvGraphicFramePr>
        <p:xfrm>
          <a:off x="6484146" y="1966089"/>
          <a:ext cx="492125" cy="681037"/>
        </p:xfrm>
        <a:graphic>
          <a:graphicData uri="http://schemas.openxmlformats.org/presentationml/2006/ole">
            <mc:AlternateContent xmlns:mc="http://schemas.openxmlformats.org/markup-compatibility/2006">
              <mc:Choice xmlns:v="urn:schemas-microsoft-com:vml" Requires="v">
                <p:oleObj spid="_x0000_s87493" name="Equation" r:id="rId15" imgW="164880" imgH="228600" progId="Equation.DSMT4">
                  <p:embed/>
                </p:oleObj>
              </mc:Choice>
              <mc:Fallback>
                <p:oleObj name="Equation" r:id="rId15" imgW="164880" imgH="228600" progId="Equation.DSMT4">
                  <p:embed/>
                  <p:pic>
                    <p:nvPicPr>
                      <p:cNvPr id="0" name=""/>
                      <p:cNvPicPr/>
                      <p:nvPr/>
                    </p:nvPicPr>
                    <p:blipFill>
                      <a:blip r:embed="rId16"/>
                      <a:stretch>
                        <a:fillRect/>
                      </a:stretch>
                    </p:blipFill>
                    <p:spPr>
                      <a:xfrm>
                        <a:off x="6484146" y="1966089"/>
                        <a:ext cx="492125" cy="681037"/>
                      </a:xfrm>
                      <a:prstGeom prst="rect">
                        <a:avLst/>
                      </a:prstGeom>
                    </p:spPr>
                  </p:pic>
                </p:oleObj>
              </mc:Fallback>
            </mc:AlternateContent>
          </a:graphicData>
        </a:graphic>
      </p:graphicFrame>
      <p:sp>
        <p:nvSpPr>
          <p:cNvPr id="68" name="Oval 67"/>
          <p:cNvSpPr/>
          <p:nvPr/>
        </p:nvSpPr>
        <p:spPr bwMode="auto">
          <a:xfrm>
            <a:off x="6371772" y="1954867"/>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3329511692"/>
              </p:ext>
            </p:extLst>
          </p:nvPr>
        </p:nvGraphicFramePr>
        <p:xfrm>
          <a:off x="5298369" y="1992757"/>
          <a:ext cx="490538" cy="492125"/>
        </p:xfrm>
        <a:graphic>
          <a:graphicData uri="http://schemas.openxmlformats.org/presentationml/2006/ole">
            <mc:AlternateContent xmlns:mc="http://schemas.openxmlformats.org/markup-compatibility/2006">
              <mc:Choice xmlns:v="urn:schemas-microsoft-com:vml" Requires="v">
                <p:oleObj spid="_x0000_s87494" name="Equation" r:id="rId17" imgW="164880" imgH="164880" progId="Equation.DSMT4">
                  <p:embed/>
                </p:oleObj>
              </mc:Choice>
              <mc:Fallback>
                <p:oleObj name="Equation" r:id="rId17" imgW="164880" imgH="164880" progId="Equation.DSMT4">
                  <p:embed/>
                  <p:pic>
                    <p:nvPicPr>
                      <p:cNvPr id="0" name=""/>
                      <p:cNvPicPr/>
                      <p:nvPr/>
                    </p:nvPicPr>
                    <p:blipFill>
                      <a:blip r:embed="rId18"/>
                      <a:stretch>
                        <a:fillRect/>
                      </a:stretch>
                    </p:blipFill>
                    <p:spPr>
                      <a:xfrm>
                        <a:off x="5298369" y="1992757"/>
                        <a:ext cx="490538" cy="492125"/>
                      </a:xfrm>
                      <a:prstGeom prst="rect">
                        <a:avLst/>
                      </a:prstGeom>
                    </p:spPr>
                  </p:pic>
                </p:oleObj>
              </mc:Fallback>
            </mc:AlternateContent>
          </a:graphicData>
        </a:graphic>
      </p:graphicFrame>
      <p:sp>
        <p:nvSpPr>
          <p:cNvPr id="70" name="Oval 69"/>
          <p:cNvSpPr/>
          <p:nvPr/>
        </p:nvSpPr>
        <p:spPr bwMode="auto">
          <a:xfrm>
            <a:off x="5162212" y="1931437"/>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71" name="Straight Arrow Connector 70"/>
          <p:cNvCxnSpPr/>
          <p:nvPr/>
        </p:nvCxnSpPr>
        <p:spPr bwMode="auto">
          <a:xfrm>
            <a:off x="5534398" y="2589228"/>
            <a:ext cx="290998" cy="543602"/>
          </a:xfrm>
          <a:prstGeom prst="straightConnector1">
            <a:avLst/>
          </a:prstGeom>
          <a:no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2093841331"/>
      </p:ext>
    </p:extLst>
  </p:cSld>
  <p:clrMapOvr>
    <a:masterClrMapping/>
  </p:clrMapOvr>
  <p:transition>
    <p:zoom/>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32</a:t>
            </a:fld>
            <a:endParaRPr lang="en-US"/>
          </a:p>
        </p:txBody>
      </p:sp>
      <p:pic>
        <p:nvPicPr>
          <p:cNvPr id="5" name="Picture 4"/>
          <p:cNvPicPr>
            <a:picLocks noChangeAspect="1"/>
          </p:cNvPicPr>
          <p:nvPr/>
        </p:nvPicPr>
        <p:blipFill rotWithShape="1">
          <a:blip r:embed="rId2"/>
          <a:srcRect r="44643" b="51058"/>
          <a:stretch/>
        </p:blipFill>
        <p:spPr>
          <a:xfrm>
            <a:off x="453628" y="1104704"/>
            <a:ext cx="5061857" cy="2517321"/>
          </a:xfrm>
          <a:prstGeom prst="rect">
            <a:avLst/>
          </a:prstGeom>
        </p:spPr>
      </p:pic>
      <p:sp>
        <p:nvSpPr>
          <p:cNvPr id="7" name="Rectangle 36"/>
          <p:cNvSpPr>
            <a:spLocks noChangeArrowheads="1"/>
          </p:cNvSpPr>
          <p:nvPr/>
        </p:nvSpPr>
        <p:spPr bwMode="auto">
          <a:xfrm>
            <a:off x="522288" y="486205"/>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8" name="Rectangle 5"/>
          <p:cNvSpPr txBox="1">
            <a:spLocks noChangeArrowheads="1"/>
          </p:cNvSpPr>
          <p:nvPr/>
        </p:nvSpPr>
        <p:spPr bwMode="auto">
          <a:xfrm>
            <a:off x="453628" y="573486"/>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Hierarchical Bayes…The Best of Both Worlds</a:t>
            </a:r>
            <a:endParaRPr lang="en-US" sz="1900" i="1" dirty="0">
              <a:solidFill>
                <a:schemeClr val="tx2"/>
              </a:solidFill>
            </a:endParaRPr>
          </a:p>
        </p:txBody>
      </p:sp>
      <p:sp>
        <p:nvSpPr>
          <p:cNvPr id="9" name="Title 1"/>
          <p:cNvSpPr>
            <a:spLocks noGrp="1"/>
          </p:cNvSpPr>
          <p:nvPr>
            <p:ph type="title"/>
          </p:nvPr>
        </p:nvSpPr>
        <p:spPr>
          <a:xfrm>
            <a:off x="122238" y="41132"/>
            <a:ext cx="8793162" cy="292388"/>
          </a:xfrm>
        </p:spPr>
        <p:txBody>
          <a:bodyPr/>
          <a:lstStyle/>
          <a:p>
            <a:r>
              <a:rPr lang="en-US" dirty="0" smtClean="0"/>
              <a:t>A RESPONSE MODEL WITH INDIVIDUAL LEVEL COEFFICIENTS</a:t>
            </a:r>
            <a:endParaRPr lang="en-US" dirty="0"/>
          </a:p>
        </p:txBody>
      </p:sp>
      <p:sp>
        <p:nvSpPr>
          <p:cNvPr id="2" name="TextBox 1"/>
          <p:cNvSpPr txBox="1"/>
          <p:nvPr/>
        </p:nvSpPr>
        <p:spPr>
          <a:xfrm>
            <a:off x="453628" y="4054891"/>
            <a:ext cx="7536336"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Are these better than person by person OLS?</a:t>
            </a:r>
          </a:p>
          <a:p>
            <a:pPr marL="285750" indent="-285750" algn="l">
              <a:buFont typeface="Wingdings" panose="05000000000000000000" pitchFamily="2" charset="2"/>
              <a:buChar char="Ø"/>
            </a:pPr>
            <a:r>
              <a:rPr lang="en-US" dirty="0" smtClean="0">
                <a:solidFill>
                  <a:schemeClr val="tx2"/>
                </a:solidFill>
              </a:rPr>
              <a:t>If yes, in what sense?</a:t>
            </a:r>
          </a:p>
          <a:p>
            <a:pPr marL="285750" indent="-285750" algn="l">
              <a:buFont typeface="Wingdings" panose="05000000000000000000" pitchFamily="2" charset="2"/>
              <a:buChar char="Ø"/>
            </a:pPr>
            <a:r>
              <a:rPr lang="en-US" dirty="0" smtClean="0">
                <a:solidFill>
                  <a:schemeClr val="tx2"/>
                </a:solidFill>
              </a:rPr>
              <a:t>Can we do person by person estimation of discrete choice models?</a:t>
            </a:r>
            <a:endParaRPr lang="en-US" dirty="0">
              <a:solidFill>
                <a:schemeClr val="tx2"/>
              </a:solidFill>
            </a:endParaRPr>
          </a:p>
        </p:txBody>
      </p:sp>
    </p:spTree>
    <p:extLst>
      <p:ext uri="{BB962C8B-B14F-4D97-AF65-F5344CB8AC3E}">
        <p14:creationId xmlns:p14="http://schemas.microsoft.com/office/powerpoint/2010/main" val="2094817649"/>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33</a:t>
            </a:fld>
            <a:endParaRPr lang="en-US"/>
          </a:p>
        </p:txBody>
      </p:sp>
      <p:sp>
        <p:nvSpPr>
          <p:cNvPr id="4" name="Rounded Rectangle 3"/>
          <p:cNvSpPr/>
          <p:nvPr/>
        </p:nvSpPr>
        <p:spPr bwMode="auto">
          <a:xfrm>
            <a:off x="1121229"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1583871" y="2724482"/>
            <a:ext cx="2100944" cy="1077218"/>
          </a:xfrm>
          <a:prstGeom prst="rect">
            <a:avLst/>
          </a:prstGeom>
          <a:noFill/>
        </p:spPr>
        <p:txBody>
          <a:bodyPr wrap="square" rtlCol="0">
            <a:spAutoFit/>
          </a:bodyPr>
          <a:lstStyle/>
          <a:p>
            <a:r>
              <a:rPr lang="en-US" u="sng" dirty="0" smtClean="0">
                <a:solidFill>
                  <a:schemeClr val="tx2"/>
                </a:solidFill>
              </a:rPr>
              <a:t>Revealed Preference Data</a:t>
            </a:r>
          </a:p>
          <a:p>
            <a:pPr marL="285750" indent="-285750">
              <a:buFont typeface="Arial" panose="020B0604020202020204" pitchFamily="34" charset="0"/>
              <a:buChar char="•"/>
            </a:pPr>
            <a:r>
              <a:rPr lang="en-US" b="0" i="1" dirty="0" smtClean="0">
                <a:solidFill>
                  <a:schemeClr val="tx2"/>
                </a:solidFill>
              </a:rPr>
              <a:t>What customers actually do</a:t>
            </a:r>
          </a:p>
        </p:txBody>
      </p:sp>
      <p:sp>
        <p:nvSpPr>
          <p:cNvPr id="6" name="Rounded Rectangle 5"/>
          <p:cNvSpPr/>
          <p:nvPr/>
        </p:nvSpPr>
        <p:spPr bwMode="auto">
          <a:xfrm>
            <a:off x="4942114"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4756" y="2724482"/>
            <a:ext cx="2100944" cy="1323439"/>
          </a:xfrm>
          <a:prstGeom prst="rect">
            <a:avLst/>
          </a:prstGeom>
          <a:noFill/>
        </p:spPr>
        <p:txBody>
          <a:bodyPr wrap="square" rtlCol="0">
            <a:spAutoFit/>
          </a:bodyPr>
          <a:lstStyle/>
          <a:p>
            <a:r>
              <a:rPr lang="en-US" u="sng" dirty="0" smtClean="0">
                <a:solidFill>
                  <a:schemeClr val="tx2"/>
                </a:solidFill>
              </a:rPr>
              <a:t>Stated Preference Data</a:t>
            </a:r>
          </a:p>
          <a:p>
            <a:pPr marL="285750" indent="-285750">
              <a:buFont typeface="Arial" panose="020B0604020202020204" pitchFamily="34" charset="0"/>
              <a:buChar char="•"/>
            </a:pPr>
            <a:r>
              <a:rPr lang="en-US" b="0" i="1" dirty="0">
                <a:solidFill>
                  <a:schemeClr val="tx2"/>
                </a:solidFill>
              </a:rPr>
              <a:t>What customers </a:t>
            </a:r>
            <a:r>
              <a:rPr lang="en-US" b="0" i="1" dirty="0" smtClean="0">
                <a:solidFill>
                  <a:schemeClr val="tx2"/>
                </a:solidFill>
              </a:rPr>
              <a:t>say they will do</a:t>
            </a:r>
            <a:endParaRPr lang="en-US" b="0" i="1" dirty="0">
              <a:solidFill>
                <a:schemeClr val="tx2"/>
              </a:solidFill>
            </a:endParaRPr>
          </a:p>
          <a:p>
            <a:endParaRPr lang="en-US" u="sng" dirty="0" smtClean="0">
              <a:solidFill>
                <a:schemeClr val="tx2"/>
              </a:solidFill>
            </a:endParaRPr>
          </a:p>
        </p:txBody>
      </p:sp>
      <p:sp>
        <p:nvSpPr>
          <p:cNvPr id="11" name="Rectangle 2"/>
          <p:cNvSpPr>
            <a:spLocks noGrp="1" noChangeArrowheads="1"/>
          </p:cNvSpPr>
          <p:nvPr>
            <p:ph type="title"/>
          </p:nvPr>
        </p:nvSpPr>
        <p:spPr>
          <a:xfrm>
            <a:off x="122238" y="146300"/>
            <a:ext cx="8793162" cy="292388"/>
          </a:xfrm>
        </p:spPr>
        <p:txBody>
          <a:bodyPr/>
          <a:lstStyle/>
          <a:p>
            <a:r>
              <a:rPr lang="en-US" dirty="0" smtClean="0"/>
              <a:t>SEGMENTATION</a:t>
            </a:r>
            <a:endParaRPr lang="en-US" dirty="0"/>
          </a:p>
        </p:txBody>
      </p:sp>
      <p:sp>
        <p:nvSpPr>
          <p:cNvPr id="1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Behavioral Bases for Segmentation</a:t>
            </a:r>
            <a:endParaRPr lang="en-US" sz="1800" i="1" dirty="0">
              <a:solidFill>
                <a:schemeClr val="tx2"/>
              </a:solidFill>
            </a:endParaRPr>
          </a:p>
        </p:txBody>
      </p:sp>
      <p:sp>
        <p:nvSpPr>
          <p:cNvPr id="2" name="Rectangle 1"/>
          <p:cNvSpPr/>
          <p:nvPr/>
        </p:nvSpPr>
        <p:spPr bwMode="auto">
          <a:xfrm>
            <a:off x="4816928" y="1469570"/>
            <a:ext cx="3276599" cy="4245429"/>
          </a:xfrm>
          <a:prstGeom prst="rect">
            <a:avLst/>
          </a:prstGeom>
          <a:solidFill>
            <a:schemeClr val="accent3">
              <a:lumMod val="95000"/>
              <a:alpha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99562509"/>
      </p:ext>
    </p:extLst>
  </p:cSld>
  <p:clrMapOvr>
    <a:masterClrMapping/>
  </p:clrMapOvr>
  <p:transition>
    <p:zoom/>
    <p:sndAc>
      <p:end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34</a:t>
            </a:fld>
            <a:endParaRPr lang="en-US"/>
          </a:p>
        </p:txBody>
      </p:sp>
      <p:sp>
        <p:nvSpPr>
          <p:cNvPr id="7" name="Rectangle 36"/>
          <p:cNvSpPr>
            <a:spLocks noChangeArrowheads="1"/>
          </p:cNvSpPr>
          <p:nvPr/>
        </p:nvSpPr>
        <p:spPr bwMode="auto">
          <a:xfrm>
            <a:off x="400050" y="427112"/>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A Simple Model for Elasticities</a:t>
            </a:r>
            <a:endParaRPr lang="en-US" sz="1800" i="1" dirty="0">
              <a:solidFill>
                <a:schemeClr val="tx2"/>
              </a:solidFill>
            </a:endParaRPr>
          </a:p>
        </p:txBody>
      </p:sp>
      <p:sp>
        <p:nvSpPr>
          <p:cNvPr id="8" name="Title 1"/>
          <p:cNvSpPr txBox="1">
            <a:spLocks/>
          </p:cNvSpPr>
          <p:nvPr/>
        </p:nvSpPr>
        <p:spPr bwMode="auto">
          <a:xfrm>
            <a:off x="92747" y="78761"/>
            <a:ext cx="8793162" cy="246221"/>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600" kern="0" dirty="0" smtClean="0"/>
              <a:t>WHAT ABOUT REVEALED PREFERENCES</a:t>
            </a:r>
          </a:p>
        </p:txBody>
      </p:sp>
      <p:sp>
        <p:nvSpPr>
          <p:cNvPr id="3" name="Rounded Rectangle 2"/>
          <p:cNvSpPr/>
          <p:nvPr/>
        </p:nvSpPr>
        <p:spPr bwMode="auto">
          <a:xfrm>
            <a:off x="1229630" y="1609407"/>
            <a:ext cx="2558143" cy="1874927"/>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 observe t=1,…,</a:t>
            </a:r>
            <a:r>
              <a:rPr kumimoji="0" lang="en-US" sz="1600" b="1" i="0" u="none" strike="noStrike" cap="none" normalizeH="0" dirty="0" smtClean="0">
                <a:ln>
                  <a:noFill/>
                </a:ln>
                <a:solidFill>
                  <a:schemeClr val="tx2"/>
                </a:solidFill>
                <a:effectLst/>
                <a:latin typeface="Arial" charset="0"/>
              </a:rPr>
              <a:t> </a:t>
            </a:r>
            <a:r>
              <a:rPr kumimoji="0" lang="en-US" sz="1600" b="1" i="0" u="none" strike="noStrike" cap="none" normalizeH="0" baseline="0" dirty="0" smtClean="0">
                <a:ln>
                  <a:noFill/>
                </a:ln>
                <a:solidFill>
                  <a:schemeClr val="tx2"/>
                </a:solidFill>
                <a:effectLst/>
                <a:latin typeface="Arial" charset="0"/>
              </a:rPr>
              <a:t>26 weeks of sales and prices for each stores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There ar</a:t>
            </a:r>
            <a:r>
              <a:rPr lang="en-US" dirty="0" smtClean="0">
                <a:solidFill>
                  <a:schemeClr val="tx2"/>
                </a:solidFill>
              </a:rPr>
              <a:t>e j=1,…,19 stores</a:t>
            </a:r>
          </a:p>
        </p:txBody>
      </p:sp>
      <p:pic>
        <p:nvPicPr>
          <p:cNvPr id="5" name="Picture 4"/>
          <p:cNvPicPr>
            <a:picLocks noChangeAspect="1"/>
          </p:cNvPicPr>
          <p:nvPr/>
        </p:nvPicPr>
        <p:blipFill>
          <a:blip r:embed="rId2"/>
          <a:stretch>
            <a:fillRect/>
          </a:stretch>
        </p:blipFill>
        <p:spPr>
          <a:xfrm>
            <a:off x="4719984" y="982002"/>
            <a:ext cx="2455516" cy="5743081"/>
          </a:xfrm>
          <a:prstGeom prst="rect">
            <a:avLst/>
          </a:prstGeom>
        </p:spPr>
      </p:pic>
      <p:pic>
        <p:nvPicPr>
          <p:cNvPr id="9" name="Picture 8"/>
          <p:cNvPicPr>
            <a:picLocks noChangeAspect="1"/>
          </p:cNvPicPr>
          <p:nvPr/>
        </p:nvPicPr>
        <p:blipFill>
          <a:blip r:embed="rId3"/>
          <a:stretch>
            <a:fillRect/>
          </a:stretch>
        </p:blipFill>
        <p:spPr>
          <a:xfrm>
            <a:off x="744792" y="4369754"/>
            <a:ext cx="3527821" cy="1577280"/>
          </a:xfrm>
          <a:prstGeom prst="rect">
            <a:avLst/>
          </a:prstGeom>
        </p:spPr>
      </p:pic>
    </p:spTree>
    <p:extLst>
      <p:ext uri="{BB962C8B-B14F-4D97-AF65-F5344CB8AC3E}">
        <p14:creationId xmlns:p14="http://schemas.microsoft.com/office/powerpoint/2010/main" val="2226335818"/>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35</a:t>
            </a:fld>
            <a:endParaRPr lang="en-US"/>
          </a:p>
        </p:txBody>
      </p:sp>
      <p:sp>
        <p:nvSpPr>
          <p:cNvPr id="5" name="Rectangle 36"/>
          <p:cNvSpPr>
            <a:spLocks noChangeArrowheads="1"/>
          </p:cNvSpPr>
          <p:nvPr/>
        </p:nvSpPr>
        <p:spPr bwMode="auto">
          <a:xfrm>
            <a:off x="400050" y="31825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Elasticities</a:t>
            </a:r>
            <a:endParaRPr lang="en-US" sz="1800" i="1" dirty="0">
              <a:solidFill>
                <a:schemeClr val="tx2"/>
              </a:solidFill>
            </a:endParaRPr>
          </a:p>
        </p:txBody>
      </p:sp>
      <p:sp>
        <p:nvSpPr>
          <p:cNvPr id="6" name="Title 1"/>
          <p:cNvSpPr txBox="1">
            <a:spLocks/>
          </p:cNvSpPr>
          <p:nvPr/>
        </p:nvSpPr>
        <p:spPr bwMode="auto">
          <a:xfrm>
            <a:off x="92747" y="78761"/>
            <a:ext cx="8793162" cy="246221"/>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600" kern="0" dirty="0" smtClean="0"/>
              <a:t>REVEALED PREFERENCES</a:t>
            </a:r>
          </a:p>
        </p:txBody>
      </p:sp>
      <p:sp>
        <p:nvSpPr>
          <p:cNvPr id="8" name="Rounded Rectangle 7"/>
          <p:cNvSpPr/>
          <p:nvPr/>
        </p:nvSpPr>
        <p:spPr bwMode="auto">
          <a:xfrm>
            <a:off x="400050" y="830501"/>
            <a:ext cx="2737751" cy="376644"/>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Model in Logs</a:t>
            </a:r>
          </a:p>
        </p:txBody>
      </p:sp>
      <p:pic>
        <p:nvPicPr>
          <p:cNvPr id="2" name="Picture 1"/>
          <p:cNvPicPr>
            <a:picLocks noChangeAspect="1"/>
          </p:cNvPicPr>
          <p:nvPr/>
        </p:nvPicPr>
        <p:blipFill>
          <a:blip r:embed="rId3"/>
          <a:stretch>
            <a:fillRect/>
          </a:stretch>
        </p:blipFill>
        <p:spPr>
          <a:xfrm>
            <a:off x="400050" y="1492453"/>
            <a:ext cx="5710501" cy="1831680"/>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2487790609"/>
              </p:ext>
            </p:extLst>
          </p:nvPr>
        </p:nvGraphicFramePr>
        <p:xfrm>
          <a:off x="400050" y="3808599"/>
          <a:ext cx="1687513" cy="415925"/>
        </p:xfrm>
        <a:graphic>
          <a:graphicData uri="http://schemas.openxmlformats.org/presentationml/2006/ole">
            <mc:AlternateContent xmlns:mc="http://schemas.openxmlformats.org/markup-compatibility/2006">
              <mc:Choice xmlns:v="urn:schemas-microsoft-com:vml" Requires="v">
                <p:oleObj spid="_x0000_s90208" name="Equation" r:id="rId4" imgW="927000" imgH="228600" progId="Equation.DSMT4">
                  <p:embed/>
                </p:oleObj>
              </mc:Choice>
              <mc:Fallback>
                <p:oleObj name="Equation" r:id="rId4" imgW="927000" imgH="228600" progId="Equation.DSMT4">
                  <p:embed/>
                  <p:pic>
                    <p:nvPicPr>
                      <p:cNvPr id="0" name=""/>
                      <p:cNvPicPr/>
                      <p:nvPr/>
                    </p:nvPicPr>
                    <p:blipFill>
                      <a:blip r:embed="rId5"/>
                      <a:stretch>
                        <a:fillRect/>
                      </a:stretch>
                    </p:blipFill>
                    <p:spPr>
                      <a:xfrm>
                        <a:off x="400050" y="3808599"/>
                        <a:ext cx="1687513" cy="415925"/>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3154363" y="830263"/>
          <a:ext cx="4389437" cy="509587"/>
        </p:xfrm>
        <a:graphic>
          <a:graphicData uri="http://schemas.openxmlformats.org/presentationml/2006/ole">
            <mc:AlternateContent xmlns:mc="http://schemas.openxmlformats.org/markup-compatibility/2006">
              <mc:Choice xmlns:v="urn:schemas-microsoft-com:vml" Requires="v">
                <p:oleObj spid="_x0000_s90209" name="Equation" r:id="rId6" imgW="2412720" imgH="279360" progId="Equation.DSMT4">
                  <p:embed/>
                </p:oleObj>
              </mc:Choice>
              <mc:Fallback>
                <p:oleObj name="Equation" r:id="rId6" imgW="2412720" imgH="279360" progId="Equation.DSMT4">
                  <p:embed/>
                  <p:pic>
                    <p:nvPicPr>
                      <p:cNvPr id="0" name=""/>
                      <p:cNvPicPr/>
                      <p:nvPr/>
                    </p:nvPicPr>
                    <p:blipFill>
                      <a:blip r:embed="rId7"/>
                      <a:stretch>
                        <a:fillRect/>
                      </a:stretch>
                    </p:blipFill>
                    <p:spPr>
                      <a:xfrm>
                        <a:off x="3154363" y="830263"/>
                        <a:ext cx="4389437" cy="509587"/>
                      </a:xfrm>
                      <a:prstGeom prst="rect">
                        <a:avLst/>
                      </a:prstGeom>
                    </p:spPr>
                  </p:pic>
                </p:oleObj>
              </mc:Fallback>
            </mc:AlternateContent>
          </a:graphicData>
        </a:graphic>
      </p:graphicFrame>
    </p:spTree>
    <p:extLst>
      <p:ext uri="{BB962C8B-B14F-4D97-AF65-F5344CB8AC3E}">
        <p14:creationId xmlns:p14="http://schemas.microsoft.com/office/powerpoint/2010/main" val="264962832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36</a:t>
            </a:fld>
            <a:endParaRPr lang="en-US"/>
          </a:p>
        </p:txBody>
      </p:sp>
      <p:pic>
        <p:nvPicPr>
          <p:cNvPr id="7" name="Picture 6"/>
          <p:cNvPicPr>
            <a:picLocks noChangeAspect="1"/>
          </p:cNvPicPr>
          <p:nvPr/>
        </p:nvPicPr>
        <p:blipFill rotWithShape="1">
          <a:blip r:embed="rId2"/>
          <a:srcRect r="58406" b="11062"/>
          <a:stretch/>
        </p:blipFill>
        <p:spPr>
          <a:xfrm>
            <a:off x="1921727" y="925552"/>
            <a:ext cx="4754137" cy="5718136"/>
          </a:xfrm>
          <a:prstGeom prst="rect">
            <a:avLst/>
          </a:prstGeom>
        </p:spPr>
      </p:pic>
      <p:sp>
        <p:nvSpPr>
          <p:cNvPr id="8" name="Rectangle 36"/>
          <p:cNvSpPr>
            <a:spLocks noChangeArrowheads="1"/>
          </p:cNvSpPr>
          <p:nvPr/>
        </p:nvSpPr>
        <p:spPr bwMode="auto">
          <a:xfrm>
            <a:off x="400050" y="31825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Estimated in MATLAB</a:t>
            </a:r>
            <a:endParaRPr lang="en-US" sz="1800" i="1" dirty="0">
              <a:solidFill>
                <a:schemeClr val="tx2"/>
              </a:solidFill>
            </a:endParaRPr>
          </a:p>
        </p:txBody>
      </p:sp>
      <p:sp>
        <p:nvSpPr>
          <p:cNvPr id="9" name="Title 1"/>
          <p:cNvSpPr txBox="1">
            <a:spLocks/>
          </p:cNvSpPr>
          <p:nvPr/>
        </p:nvSpPr>
        <p:spPr bwMode="auto">
          <a:xfrm>
            <a:off x="92747" y="78761"/>
            <a:ext cx="8793162" cy="246221"/>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600" kern="0" dirty="0" smtClean="0"/>
              <a:t>SEGMENTATION</a:t>
            </a:r>
          </a:p>
        </p:txBody>
      </p:sp>
      <p:pic>
        <p:nvPicPr>
          <p:cNvPr id="10" name="Picture 9"/>
          <p:cNvPicPr>
            <a:picLocks noChangeAspect="1"/>
          </p:cNvPicPr>
          <p:nvPr/>
        </p:nvPicPr>
        <p:blipFill rotWithShape="1">
          <a:blip r:embed="rId3"/>
          <a:srcRect t="25111" r="73630" b="61767"/>
          <a:stretch/>
        </p:blipFill>
        <p:spPr>
          <a:xfrm>
            <a:off x="622097" y="2610396"/>
            <a:ext cx="7824780" cy="2190203"/>
          </a:xfrm>
          <a:prstGeom prst="rect">
            <a:avLst/>
          </a:prstGeom>
        </p:spPr>
      </p:pic>
    </p:spTree>
    <p:extLst>
      <p:ext uri="{BB962C8B-B14F-4D97-AF65-F5344CB8AC3E}">
        <p14:creationId xmlns:p14="http://schemas.microsoft.com/office/powerpoint/2010/main" val="4200174256"/>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37</a:t>
            </a:fld>
            <a:endParaRPr lang="en-US"/>
          </a:p>
        </p:txBody>
      </p:sp>
      <p:sp>
        <p:nvSpPr>
          <p:cNvPr id="6" name="Rectangle 36"/>
          <p:cNvSpPr>
            <a:spLocks noChangeArrowheads="1"/>
          </p:cNvSpPr>
          <p:nvPr/>
        </p:nvSpPr>
        <p:spPr bwMode="auto">
          <a:xfrm>
            <a:off x="429541" y="579513"/>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Sales Variation Across Stores</a:t>
            </a:r>
            <a:endParaRPr lang="en-US" sz="1800" i="1" dirty="0">
              <a:solidFill>
                <a:schemeClr val="tx2"/>
              </a:solidFill>
            </a:endParaRPr>
          </a:p>
        </p:txBody>
      </p:sp>
      <p:sp>
        <p:nvSpPr>
          <p:cNvPr id="7" name="Title 1"/>
          <p:cNvSpPr txBox="1">
            <a:spLocks/>
          </p:cNvSpPr>
          <p:nvPr/>
        </p:nvSpPr>
        <p:spPr bwMode="auto">
          <a:xfrm>
            <a:off x="122238" y="165312"/>
            <a:ext cx="8793162" cy="246221"/>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600" kern="0" dirty="0" smtClean="0"/>
              <a:t>SEGMENTATION</a:t>
            </a:r>
          </a:p>
        </p:txBody>
      </p:sp>
      <p:pic>
        <p:nvPicPr>
          <p:cNvPr id="8" name="Picture 7"/>
          <p:cNvPicPr>
            <a:picLocks noChangeAspect="1"/>
          </p:cNvPicPr>
          <p:nvPr/>
        </p:nvPicPr>
        <p:blipFill>
          <a:blip r:embed="rId2"/>
          <a:stretch>
            <a:fillRect/>
          </a:stretch>
        </p:blipFill>
        <p:spPr>
          <a:xfrm>
            <a:off x="794658" y="1395351"/>
            <a:ext cx="6977743" cy="5120001"/>
          </a:xfrm>
          <a:prstGeom prst="rect">
            <a:avLst/>
          </a:prstGeom>
        </p:spPr>
      </p:pic>
    </p:spTree>
    <p:extLst>
      <p:ext uri="{BB962C8B-B14F-4D97-AF65-F5344CB8AC3E}">
        <p14:creationId xmlns:p14="http://schemas.microsoft.com/office/powerpoint/2010/main" val="2981841198"/>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38</a:t>
            </a:fld>
            <a:endParaRPr lang="en-US"/>
          </a:p>
        </p:txBody>
      </p:sp>
      <p:pic>
        <p:nvPicPr>
          <p:cNvPr id="5" name="Picture 4"/>
          <p:cNvPicPr>
            <a:picLocks noChangeAspect="1"/>
          </p:cNvPicPr>
          <p:nvPr/>
        </p:nvPicPr>
        <p:blipFill rotWithShape="1">
          <a:blip r:embed="rId2"/>
          <a:srcRect t="36127" r="57959" b="25960"/>
          <a:stretch/>
        </p:blipFill>
        <p:spPr>
          <a:xfrm>
            <a:off x="2736952" y="2100942"/>
            <a:ext cx="6407048" cy="3250092"/>
          </a:xfrm>
          <a:prstGeom prst="rect">
            <a:avLst/>
          </a:prstGeom>
        </p:spPr>
      </p:pic>
      <p:sp>
        <p:nvSpPr>
          <p:cNvPr id="6" name="Rectangle 36"/>
          <p:cNvSpPr>
            <a:spLocks noChangeArrowheads="1"/>
          </p:cNvSpPr>
          <p:nvPr/>
        </p:nvSpPr>
        <p:spPr bwMode="auto">
          <a:xfrm>
            <a:off x="429541" y="579513"/>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Store-by-Store Regression</a:t>
            </a:r>
            <a:endParaRPr lang="en-US" sz="1800" i="1" dirty="0">
              <a:solidFill>
                <a:schemeClr val="tx2"/>
              </a:solidFill>
            </a:endParaRPr>
          </a:p>
        </p:txBody>
      </p:sp>
      <p:sp>
        <p:nvSpPr>
          <p:cNvPr id="7" name="Title 1"/>
          <p:cNvSpPr txBox="1">
            <a:spLocks/>
          </p:cNvSpPr>
          <p:nvPr/>
        </p:nvSpPr>
        <p:spPr bwMode="auto">
          <a:xfrm>
            <a:off x="122238" y="149923"/>
            <a:ext cx="8793162" cy="27699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800" kern="0" dirty="0" smtClean="0"/>
              <a:t>SEGMENTATION</a:t>
            </a:r>
          </a:p>
        </p:txBody>
      </p:sp>
      <p:pic>
        <p:nvPicPr>
          <p:cNvPr id="8" name="Picture 7"/>
          <p:cNvPicPr>
            <a:picLocks noChangeAspect="1"/>
          </p:cNvPicPr>
          <p:nvPr/>
        </p:nvPicPr>
        <p:blipFill>
          <a:blip r:embed="rId3"/>
          <a:stretch>
            <a:fillRect/>
          </a:stretch>
        </p:blipFill>
        <p:spPr>
          <a:xfrm>
            <a:off x="0" y="1133741"/>
            <a:ext cx="2638252" cy="5465276"/>
          </a:xfrm>
          <a:prstGeom prst="rect">
            <a:avLst/>
          </a:prstGeom>
        </p:spPr>
      </p:pic>
    </p:spTree>
    <p:extLst>
      <p:ext uri="{BB962C8B-B14F-4D97-AF65-F5344CB8AC3E}">
        <p14:creationId xmlns:p14="http://schemas.microsoft.com/office/powerpoint/2010/main" val="1867632160"/>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3</a:t>
            </a:fld>
            <a:endParaRPr lang="en-US" dirty="0"/>
          </a:p>
        </p:txBody>
      </p:sp>
      <p:sp>
        <p:nvSpPr>
          <p:cNvPr id="1206278" name="AutoShape 6"/>
          <p:cNvSpPr>
            <a:spLocks noChangeArrowheads="1"/>
          </p:cNvSpPr>
          <p:nvPr/>
        </p:nvSpPr>
        <p:spPr bwMode="auto">
          <a:xfrm>
            <a:off x="180975" y="1504270"/>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79" name="Rectangle 7"/>
          <p:cNvSpPr>
            <a:spLocks noChangeArrowheads="1"/>
          </p:cNvSpPr>
          <p:nvPr/>
        </p:nvSpPr>
        <p:spPr bwMode="gray">
          <a:xfrm>
            <a:off x="292100" y="1712232"/>
            <a:ext cx="1056379"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Heuristics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1482045"/>
            <a:ext cx="5708650" cy="863313"/>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Rule of thumb</a:t>
            </a:r>
          </a:p>
          <a:p>
            <a:pPr marL="114300" lvl="1" indent="-112713" algn="l" defTabSz="912813">
              <a:spcBef>
                <a:spcPct val="0"/>
              </a:spcBef>
              <a:spcAft>
                <a:spcPct val="30000"/>
              </a:spcAft>
              <a:buSzPct val="120000"/>
              <a:buFontTx/>
              <a:buChar char="•"/>
            </a:pPr>
            <a:r>
              <a:rPr lang="en-US" sz="1700" b="0" dirty="0" smtClean="0"/>
              <a:t>Based on </a:t>
            </a:r>
            <a:r>
              <a:rPr lang="en-US" sz="1700" dirty="0" smtClean="0"/>
              <a:t>past behavior </a:t>
            </a:r>
            <a:r>
              <a:rPr lang="en-US" sz="1700" b="0" dirty="0" smtClean="0"/>
              <a:t>use simple statistics (</a:t>
            </a:r>
            <a:r>
              <a:rPr lang="en-US" sz="1700" dirty="0" smtClean="0"/>
              <a:t>no</a:t>
            </a:r>
            <a:r>
              <a:rPr lang="en-US" sz="1700" b="0" dirty="0" smtClean="0"/>
              <a:t> models) to predict future behavior</a:t>
            </a:r>
            <a:endParaRPr lang="en-US" sz="1700" b="0" dirty="0"/>
          </a:p>
        </p:txBody>
      </p:sp>
      <p:sp>
        <p:nvSpPr>
          <p:cNvPr id="1206275" name="Rectangle 3"/>
          <p:cNvSpPr>
            <a:spLocks noChangeArrowheads="1"/>
          </p:cNvSpPr>
          <p:nvPr/>
        </p:nvSpPr>
        <p:spPr bwMode="gray">
          <a:xfrm>
            <a:off x="2884488" y="3296557"/>
            <a:ext cx="5661025" cy="915635"/>
          </a:xfrm>
          <a:prstGeom prst="rect">
            <a:avLst/>
          </a:prstGeom>
          <a:noFill/>
          <a:ln w="9525">
            <a:noFill/>
            <a:miter lim="800000"/>
            <a:headEnd/>
            <a:tailEnd/>
          </a:ln>
          <a:effectLst/>
        </p:spPr>
        <p:txBody>
          <a:bodyPr lIns="0" tIns="0" rIns="0" bIns="0">
            <a:spAutoFit/>
          </a:bodyPr>
          <a:lstStyle/>
          <a:p>
            <a:pPr marL="114300" lvl="1" indent="-112713" algn="just" defTabSz="912813">
              <a:spcBef>
                <a:spcPct val="0"/>
              </a:spcBef>
              <a:spcAft>
                <a:spcPct val="50000"/>
              </a:spcAft>
              <a:buSzPct val="120000"/>
              <a:buFontTx/>
              <a:buChar char="•"/>
            </a:pPr>
            <a:r>
              <a:rPr lang="en-US" sz="1700" b="0" dirty="0" smtClean="0"/>
              <a:t>Create models that use behavior as a source of model building</a:t>
            </a:r>
          </a:p>
          <a:p>
            <a:pPr marL="114300" lvl="1" indent="-112713" algn="just" defTabSz="912813">
              <a:spcBef>
                <a:spcPct val="0"/>
              </a:spcBef>
              <a:spcAft>
                <a:spcPct val="50000"/>
              </a:spcAft>
              <a:buSzPct val="120000"/>
              <a:buFontTx/>
              <a:buChar char="•"/>
            </a:pPr>
            <a:r>
              <a:rPr lang="en-US" sz="1700" b="0" dirty="0" smtClean="0"/>
              <a:t>The </a:t>
            </a:r>
            <a:r>
              <a:rPr lang="en-US" sz="1700" dirty="0" smtClean="0"/>
              <a:t>analyst decides </a:t>
            </a:r>
            <a:r>
              <a:rPr lang="en-US" sz="1700" b="0" dirty="0" smtClean="0"/>
              <a:t>what behavior to model</a:t>
            </a:r>
          </a:p>
        </p:txBody>
      </p:sp>
      <p:sp>
        <p:nvSpPr>
          <p:cNvPr id="1206281" name="AutoShape 9"/>
          <p:cNvSpPr>
            <a:spLocks noChangeArrowheads="1"/>
          </p:cNvSpPr>
          <p:nvPr/>
        </p:nvSpPr>
        <p:spPr bwMode="auto">
          <a:xfrm>
            <a:off x="180975" y="3325132"/>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82" name="Rectangle 10"/>
          <p:cNvSpPr>
            <a:spLocks noChangeArrowheads="1"/>
          </p:cNvSpPr>
          <p:nvPr/>
        </p:nvSpPr>
        <p:spPr bwMode="gray">
          <a:xfrm>
            <a:off x="290513" y="3537857"/>
            <a:ext cx="1370568"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Model Driven</a:t>
            </a:r>
            <a:endParaRPr lang="en-US" sz="1700" dirty="0">
              <a:solidFill>
                <a:schemeClr val="tx2"/>
              </a:solidFill>
              <a:cs typeface="Times New Roman" pitchFamily="18" charset="0"/>
            </a:endParaRPr>
          </a:p>
        </p:txBody>
      </p:sp>
      <p:sp>
        <p:nvSpPr>
          <p:cNvPr id="20"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1"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Using Behavioral Data</a:t>
            </a:r>
            <a:endParaRPr lang="en-US" sz="1800" i="1" dirty="0">
              <a:solidFill>
                <a:schemeClr val="tx2"/>
              </a:solidFill>
            </a:endParaRPr>
          </a:p>
        </p:txBody>
      </p:sp>
      <p:sp>
        <p:nvSpPr>
          <p:cNvPr id="2" name="Rectangle 1"/>
          <p:cNvSpPr/>
          <p:nvPr/>
        </p:nvSpPr>
        <p:spPr bwMode="auto">
          <a:xfrm>
            <a:off x="78707" y="1326688"/>
            <a:ext cx="8716951" cy="1164192"/>
          </a:xfrm>
          <a:prstGeom prst="rect">
            <a:avLst/>
          </a:prstGeom>
          <a:solidFill>
            <a:schemeClr val="accent3">
              <a:lumMod val="95000"/>
              <a:alpha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00527517"/>
      </p:ext>
    </p:extLst>
  </p:cSld>
  <p:clrMapOvr>
    <a:masterClrMapping/>
  </p:clrMapOvr>
  <p:transition>
    <p:zoom/>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39</a:t>
            </a:fld>
            <a:endParaRPr lang="en-US"/>
          </a:p>
        </p:txBody>
      </p:sp>
      <p:pic>
        <p:nvPicPr>
          <p:cNvPr id="5" name="Picture 4"/>
          <p:cNvPicPr>
            <a:picLocks noChangeAspect="1"/>
          </p:cNvPicPr>
          <p:nvPr/>
        </p:nvPicPr>
        <p:blipFill rotWithShape="1">
          <a:blip r:embed="rId2"/>
          <a:srcRect t="43842" r="85431" b="9849"/>
          <a:stretch/>
        </p:blipFill>
        <p:spPr>
          <a:xfrm>
            <a:off x="429542" y="1233976"/>
            <a:ext cx="3127698" cy="5592274"/>
          </a:xfrm>
          <a:prstGeom prst="rect">
            <a:avLst/>
          </a:prstGeom>
        </p:spPr>
      </p:pic>
      <p:sp>
        <p:nvSpPr>
          <p:cNvPr id="6" name="Rectangle 36"/>
          <p:cNvSpPr>
            <a:spLocks noChangeArrowheads="1"/>
          </p:cNvSpPr>
          <p:nvPr/>
        </p:nvSpPr>
        <p:spPr bwMode="auto">
          <a:xfrm>
            <a:off x="429541" y="579513"/>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Store-by-Store Regression</a:t>
            </a:r>
            <a:endParaRPr lang="en-US" sz="1800" i="1" dirty="0">
              <a:solidFill>
                <a:schemeClr val="tx2"/>
              </a:solidFill>
            </a:endParaRPr>
          </a:p>
        </p:txBody>
      </p:sp>
      <p:sp>
        <p:nvSpPr>
          <p:cNvPr id="7" name="Title 1"/>
          <p:cNvSpPr txBox="1">
            <a:spLocks/>
          </p:cNvSpPr>
          <p:nvPr/>
        </p:nvSpPr>
        <p:spPr bwMode="auto">
          <a:xfrm>
            <a:off x="122238" y="149923"/>
            <a:ext cx="8793162" cy="27699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800" kern="0" dirty="0" smtClean="0"/>
              <a:t>SEGMENTATION</a:t>
            </a:r>
          </a:p>
        </p:txBody>
      </p:sp>
      <p:pic>
        <p:nvPicPr>
          <p:cNvPr id="8" name="Picture 7"/>
          <p:cNvPicPr>
            <a:picLocks noChangeAspect="1"/>
          </p:cNvPicPr>
          <p:nvPr/>
        </p:nvPicPr>
        <p:blipFill rotWithShape="1">
          <a:blip r:embed="rId3"/>
          <a:srcRect t="25111" r="85486" b="61767"/>
          <a:stretch/>
        </p:blipFill>
        <p:spPr>
          <a:xfrm>
            <a:off x="4050145" y="2967701"/>
            <a:ext cx="3649691" cy="1856057"/>
          </a:xfrm>
          <a:prstGeom prst="rect">
            <a:avLst/>
          </a:prstGeom>
        </p:spPr>
      </p:pic>
      <p:sp>
        <p:nvSpPr>
          <p:cNvPr id="9" name="Rounded Rectangle 8"/>
          <p:cNvSpPr/>
          <p:nvPr/>
        </p:nvSpPr>
        <p:spPr bwMode="auto">
          <a:xfrm>
            <a:off x="4770090" y="2526553"/>
            <a:ext cx="2209800" cy="376644"/>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Overall Regression</a:t>
            </a:r>
          </a:p>
        </p:txBody>
      </p:sp>
    </p:spTree>
    <p:extLst>
      <p:ext uri="{BB962C8B-B14F-4D97-AF65-F5344CB8AC3E}">
        <p14:creationId xmlns:p14="http://schemas.microsoft.com/office/powerpoint/2010/main" val="248008350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40</a:t>
            </a:fld>
            <a:endParaRPr lang="en-US"/>
          </a:p>
        </p:txBody>
      </p:sp>
      <p:pic>
        <p:nvPicPr>
          <p:cNvPr id="5" name="Picture 4"/>
          <p:cNvPicPr>
            <a:picLocks noChangeAspect="1"/>
          </p:cNvPicPr>
          <p:nvPr/>
        </p:nvPicPr>
        <p:blipFill rotWithShape="1">
          <a:blip r:embed="rId2"/>
          <a:srcRect t="43842" r="85276" b="9849"/>
          <a:stretch/>
        </p:blipFill>
        <p:spPr>
          <a:xfrm>
            <a:off x="864586" y="1541067"/>
            <a:ext cx="3029316" cy="5359283"/>
          </a:xfrm>
          <a:prstGeom prst="rect">
            <a:avLst/>
          </a:prstGeom>
        </p:spPr>
      </p:pic>
      <p:sp>
        <p:nvSpPr>
          <p:cNvPr id="6" name="Rectangle 36"/>
          <p:cNvSpPr>
            <a:spLocks noChangeArrowheads="1"/>
          </p:cNvSpPr>
          <p:nvPr/>
        </p:nvSpPr>
        <p:spPr bwMode="auto">
          <a:xfrm>
            <a:off x="596810" y="426922"/>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Estimates of Elasticities from Two Models</a:t>
            </a:r>
            <a:endParaRPr lang="en-US" sz="1800" i="1" dirty="0">
              <a:solidFill>
                <a:schemeClr val="tx2"/>
              </a:solidFill>
            </a:endParaRPr>
          </a:p>
        </p:txBody>
      </p:sp>
      <p:sp>
        <p:nvSpPr>
          <p:cNvPr id="7" name="Title 1"/>
          <p:cNvSpPr txBox="1">
            <a:spLocks/>
          </p:cNvSpPr>
          <p:nvPr/>
        </p:nvSpPr>
        <p:spPr bwMode="auto">
          <a:xfrm>
            <a:off x="122238" y="149923"/>
            <a:ext cx="8793162" cy="27699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sz="1800" kern="0" dirty="0" smtClean="0"/>
              <a:t>SEGMENTATION</a:t>
            </a:r>
          </a:p>
        </p:txBody>
      </p:sp>
      <p:pic>
        <p:nvPicPr>
          <p:cNvPr id="3" name="Picture 2"/>
          <p:cNvPicPr>
            <a:picLocks noChangeAspect="1"/>
          </p:cNvPicPr>
          <p:nvPr/>
        </p:nvPicPr>
        <p:blipFill rotWithShape="1">
          <a:blip r:embed="rId3"/>
          <a:srcRect t="43860" r="84065" b="10197"/>
          <a:stretch/>
        </p:blipFill>
        <p:spPr>
          <a:xfrm>
            <a:off x="5020624" y="1541065"/>
            <a:ext cx="3278467" cy="5316935"/>
          </a:xfrm>
          <a:prstGeom prst="rect">
            <a:avLst/>
          </a:prstGeom>
        </p:spPr>
      </p:pic>
      <p:sp>
        <p:nvSpPr>
          <p:cNvPr id="10" name="TextBox 9"/>
          <p:cNvSpPr txBox="1"/>
          <p:nvPr/>
        </p:nvSpPr>
        <p:spPr>
          <a:xfrm>
            <a:off x="864586" y="970156"/>
            <a:ext cx="3205609" cy="338554"/>
          </a:xfrm>
          <a:prstGeom prst="rect">
            <a:avLst/>
          </a:prstGeom>
          <a:noFill/>
        </p:spPr>
        <p:txBody>
          <a:bodyPr wrap="square" rtlCol="0">
            <a:spAutoFit/>
          </a:bodyPr>
          <a:lstStyle/>
          <a:p>
            <a:r>
              <a:rPr lang="en-US" dirty="0" smtClean="0"/>
              <a:t>Store by Store OLS</a:t>
            </a:r>
            <a:endParaRPr lang="en-US" dirty="0"/>
          </a:p>
        </p:txBody>
      </p:sp>
      <p:sp>
        <p:nvSpPr>
          <p:cNvPr id="11" name="TextBox 10"/>
          <p:cNvSpPr txBox="1"/>
          <p:nvPr/>
        </p:nvSpPr>
        <p:spPr>
          <a:xfrm>
            <a:off x="4919913" y="1017544"/>
            <a:ext cx="3205609" cy="338554"/>
          </a:xfrm>
          <a:prstGeom prst="rect">
            <a:avLst/>
          </a:prstGeom>
          <a:noFill/>
        </p:spPr>
        <p:txBody>
          <a:bodyPr wrap="square" rtlCol="0">
            <a:spAutoFit/>
          </a:bodyPr>
          <a:lstStyle/>
          <a:p>
            <a:r>
              <a:rPr lang="en-US" dirty="0" smtClean="0"/>
              <a:t>Hierarchical Bayes</a:t>
            </a:r>
            <a:endParaRPr lang="en-US" dirty="0"/>
          </a:p>
        </p:txBody>
      </p:sp>
    </p:spTree>
    <p:extLst>
      <p:ext uri="{BB962C8B-B14F-4D97-AF65-F5344CB8AC3E}">
        <p14:creationId xmlns:p14="http://schemas.microsoft.com/office/powerpoint/2010/main" val="957693635"/>
      </p:ext>
    </p:extLst>
  </p:cSld>
  <p:clrMapOvr>
    <a:masterClrMapping/>
  </p:clrMapOvr>
  <p:transition>
    <p:zoom/>
    <p:sndAc>
      <p:end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41</a:t>
            </a:fld>
            <a:endParaRPr lang="en-US"/>
          </a:p>
        </p:txBody>
      </p:sp>
      <p:pic>
        <p:nvPicPr>
          <p:cNvPr id="6" name="Picture 5"/>
          <p:cNvPicPr>
            <a:picLocks noChangeAspect="1"/>
          </p:cNvPicPr>
          <p:nvPr/>
        </p:nvPicPr>
        <p:blipFill>
          <a:blip r:embed="rId2"/>
          <a:stretch>
            <a:fillRect/>
          </a:stretch>
        </p:blipFill>
        <p:spPr>
          <a:xfrm>
            <a:off x="2067289" y="2286341"/>
            <a:ext cx="4378051" cy="2594880"/>
          </a:xfrm>
          <a:prstGeom prst="rect">
            <a:avLst/>
          </a:prstGeom>
        </p:spPr>
      </p:pic>
      <p:sp>
        <p:nvSpPr>
          <p:cNvPr id="7" name="Title 1"/>
          <p:cNvSpPr>
            <a:spLocks noGrp="1"/>
          </p:cNvSpPr>
          <p:nvPr>
            <p:ph type="title"/>
          </p:nvPr>
        </p:nvSpPr>
        <p:spPr>
          <a:xfrm>
            <a:off x="122238" y="93436"/>
            <a:ext cx="8793162" cy="292388"/>
          </a:xfrm>
        </p:spPr>
        <p:txBody>
          <a:bodyPr/>
          <a:lstStyle/>
          <a:p>
            <a:r>
              <a:rPr lang="en-US" dirty="0" smtClean="0"/>
              <a:t>CHOICE BASED CONJOINT DATA</a:t>
            </a:r>
            <a:endParaRPr lang="en-US" dirty="0"/>
          </a:p>
        </p:txBody>
      </p:sp>
      <p:sp>
        <p:nvSpPr>
          <p:cNvPr id="8" name="Rectangle 36"/>
          <p:cNvSpPr>
            <a:spLocks noChangeArrowheads="1"/>
          </p:cNvSpPr>
          <p:nvPr/>
        </p:nvSpPr>
        <p:spPr bwMode="auto">
          <a:xfrm>
            <a:off x="250260" y="565755"/>
            <a:ext cx="753563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9" name="Rectangle 5"/>
          <p:cNvSpPr txBox="1">
            <a:spLocks noChangeArrowheads="1"/>
          </p:cNvSpPr>
          <p:nvPr/>
        </p:nvSpPr>
        <p:spPr bwMode="auto">
          <a:xfrm>
            <a:off x="696459" y="642152"/>
            <a:ext cx="7266441"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Simulated Market</a:t>
            </a:r>
            <a:endParaRPr lang="en-US" sz="1900" i="1" dirty="0">
              <a:solidFill>
                <a:schemeClr val="tx2"/>
              </a:solidFill>
            </a:endParaRPr>
          </a:p>
        </p:txBody>
      </p:sp>
    </p:spTree>
    <p:extLst>
      <p:ext uri="{BB962C8B-B14F-4D97-AF65-F5344CB8AC3E}">
        <p14:creationId xmlns:p14="http://schemas.microsoft.com/office/powerpoint/2010/main" val="1498753676"/>
      </p:ext>
    </p:extLst>
  </p:cSld>
  <p:clrMapOvr>
    <a:masterClrMapping/>
  </p:clrMapOvr>
  <p:transition>
    <p:zoom/>
    <p:sndAc>
      <p:end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42</a:t>
            </a:fld>
            <a:endParaRPr lang="en-US"/>
          </a:p>
        </p:txBody>
      </p:sp>
      <p:sp>
        <p:nvSpPr>
          <p:cNvPr id="5" name="Title 1"/>
          <p:cNvSpPr>
            <a:spLocks noGrp="1"/>
          </p:cNvSpPr>
          <p:nvPr>
            <p:ph type="title"/>
          </p:nvPr>
        </p:nvSpPr>
        <p:spPr>
          <a:xfrm>
            <a:off x="122238" y="93436"/>
            <a:ext cx="8793162" cy="292388"/>
          </a:xfrm>
        </p:spPr>
        <p:txBody>
          <a:bodyPr/>
          <a:lstStyle/>
          <a:p>
            <a:r>
              <a:rPr lang="en-US" dirty="0" smtClean="0"/>
              <a:t>CHOICE BASED CONJOINT DATA</a:t>
            </a:r>
            <a:endParaRPr lang="en-US" dirty="0"/>
          </a:p>
        </p:txBody>
      </p:sp>
      <p:sp>
        <p:nvSpPr>
          <p:cNvPr id="6" name="Rectangle 36"/>
          <p:cNvSpPr>
            <a:spLocks noChangeArrowheads="1"/>
          </p:cNvSpPr>
          <p:nvPr/>
        </p:nvSpPr>
        <p:spPr bwMode="auto">
          <a:xfrm>
            <a:off x="250260" y="565755"/>
            <a:ext cx="753563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5"/>
          <p:cNvSpPr txBox="1">
            <a:spLocks noChangeArrowheads="1"/>
          </p:cNvSpPr>
          <p:nvPr/>
        </p:nvSpPr>
        <p:spPr bwMode="auto">
          <a:xfrm>
            <a:off x="696459" y="642152"/>
            <a:ext cx="7266441"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Simulated Market</a:t>
            </a:r>
            <a:endParaRPr lang="en-US" sz="1900" i="1" dirty="0">
              <a:solidFill>
                <a:schemeClr val="tx2"/>
              </a:solidFill>
            </a:endParaRPr>
          </a:p>
        </p:txBody>
      </p:sp>
      <p:pic>
        <p:nvPicPr>
          <p:cNvPr id="8" name="Picture 7"/>
          <p:cNvPicPr>
            <a:picLocks noChangeAspect="1"/>
          </p:cNvPicPr>
          <p:nvPr/>
        </p:nvPicPr>
        <p:blipFill>
          <a:blip r:embed="rId2"/>
          <a:stretch>
            <a:fillRect/>
          </a:stretch>
        </p:blipFill>
        <p:spPr>
          <a:xfrm>
            <a:off x="250260" y="1212637"/>
            <a:ext cx="3583282" cy="2123819"/>
          </a:xfrm>
          <a:prstGeom prst="rect">
            <a:avLst/>
          </a:prstGeom>
        </p:spPr>
      </p:pic>
      <p:sp>
        <p:nvSpPr>
          <p:cNvPr id="10" name="TextBox 9"/>
          <p:cNvSpPr txBox="1"/>
          <p:nvPr/>
        </p:nvSpPr>
        <p:spPr>
          <a:xfrm>
            <a:off x="250260" y="5638800"/>
            <a:ext cx="515994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Compute predicted utilities using betas</a:t>
            </a:r>
          </a:p>
          <a:p>
            <a:pPr marL="285750" indent="-285750" algn="l">
              <a:buFont typeface="Wingdings" panose="05000000000000000000" pitchFamily="2" charset="2"/>
              <a:buChar char="Ø"/>
            </a:pPr>
            <a:r>
              <a:rPr lang="en-US" dirty="0" smtClean="0">
                <a:solidFill>
                  <a:schemeClr val="tx2"/>
                </a:solidFill>
              </a:rPr>
              <a:t>Use Logit Rule to predict shares</a:t>
            </a:r>
            <a:endParaRPr lang="en-US" dirty="0">
              <a:solidFill>
                <a:schemeClr val="tx2"/>
              </a:solidFill>
            </a:endParaRPr>
          </a:p>
        </p:txBody>
      </p:sp>
      <p:pic>
        <p:nvPicPr>
          <p:cNvPr id="2" name="Picture 1"/>
          <p:cNvPicPr>
            <a:picLocks noChangeAspect="1"/>
          </p:cNvPicPr>
          <p:nvPr/>
        </p:nvPicPr>
        <p:blipFill>
          <a:blip r:embed="rId3"/>
          <a:stretch>
            <a:fillRect/>
          </a:stretch>
        </p:blipFill>
        <p:spPr>
          <a:xfrm>
            <a:off x="1680371" y="3754203"/>
            <a:ext cx="6105525" cy="1466850"/>
          </a:xfrm>
          <a:prstGeom prst="rect">
            <a:avLst/>
          </a:prstGeom>
        </p:spPr>
      </p:pic>
    </p:spTree>
    <p:extLst>
      <p:ext uri="{BB962C8B-B14F-4D97-AF65-F5344CB8AC3E}">
        <p14:creationId xmlns:p14="http://schemas.microsoft.com/office/powerpoint/2010/main" val="2784463951"/>
      </p:ext>
    </p:extLst>
  </p:cSld>
  <p:clrMapOvr>
    <a:masterClrMapping/>
  </p:clrMapOvr>
  <p:transition>
    <p:zoom/>
    <p:sndAc>
      <p:end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43</a:t>
            </a:fld>
            <a:endParaRPr lang="en-US"/>
          </a:p>
        </p:txBody>
      </p:sp>
      <p:sp>
        <p:nvSpPr>
          <p:cNvPr id="6" name="Title 1"/>
          <p:cNvSpPr>
            <a:spLocks noGrp="1"/>
          </p:cNvSpPr>
          <p:nvPr>
            <p:ph type="title"/>
          </p:nvPr>
        </p:nvSpPr>
        <p:spPr>
          <a:xfrm>
            <a:off x="122238" y="93436"/>
            <a:ext cx="8793162" cy="292388"/>
          </a:xfrm>
        </p:spPr>
        <p:txBody>
          <a:bodyPr/>
          <a:lstStyle/>
          <a:p>
            <a:r>
              <a:rPr lang="en-US" dirty="0" smtClean="0"/>
              <a:t>CHOICE BASED CONJOINT DATA</a:t>
            </a:r>
            <a:endParaRPr lang="en-US" dirty="0"/>
          </a:p>
        </p:txBody>
      </p:sp>
      <p:sp>
        <p:nvSpPr>
          <p:cNvPr id="7" name="Rectangle 36"/>
          <p:cNvSpPr>
            <a:spLocks noChangeArrowheads="1"/>
          </p:cNvSpPr>
          <p:nvPr/>
        </p:nvSpPr>
        <p:spPr bwMode="auto">
          <a:xfrm>
            <a:off x="250260" y="565755"/>
            <a:ext cx="753563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8" name="Rectangle 5"/>
          <p:cNvSpPr txBox="1">
            <a:spLocks noChangeArrowheads="1"/>
          </p:cNvSpPr>
          <p:nvPr/>
        </p:nvSpPr>
        <p:spPr bwMode="auto">
          <a:xfrm>
            <a:off x="696459" y="642152"/>
            <a:ext cx="7266441"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The Logit Rule for Predicted Market Share</a:t>
            </a:r>
            <a:endParaRPr lang="en-US" sz="1900" i="1" dirty="0">
              <a:solidFill>
                <a:schemeClr val="tx2"/>
              </a:solidFill>
            </a:endParaRPr>
          </a:p>
        </p:txBody>
      </p:sp>
      <p:pic>
        <p:nvPicPr>
          <p:cNvPr id="2" name="Picture 1"/>
          <p:cNvPicPr>
            <a:picLocks noChangeAspect="1"/>
          </p:cNvPicPr>
          <p:nvPr/>
        </p:nvPicPr>
        <p:blipFill>
          <a:blip r:embed="rId2"/>
          <a:stretch>
            <a:fillRect/>
          </a:stretch>
        </p:blipFill>
        <p:spPr>
          <a:xfrm>
            <a:off x="73102" y="1626910"/>
            <a:ext cx="8977694" cy="3226975"/>
          </a:xfrm>
          <a:prstGeom prst="rect">
            <a:avLst/>
          </a:prstGeom>
        </p:spPr>
      </p:pic>
    </p:spTree>
    <p:extLst>
      <p:ext uri="{BB962C8B-B14F-4D97-AF65-F5344CB8AC3E}">
        <p14:creationId xmlns:p14="http://schemas.microsoft.com/office/powerpoint/2010/main" val="2272412881"/>
      </p:ext>
    </p:extLst>
  </p:cSld>
  <p:clrMapOvr>
    <a:masterClrMapping/>
  </p:clrMapOvr>
  <p:transition>
    <p:zoom/>
    <p:sndAc>
      <p:end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44</a:t>
            </a:fld>
            <a:endParaRPr lang="en-US"/>
          </a:p>
        </p:txBody>
      </p:sp>
      <p:pic>
        <p:nvPicPr>
          <p:cNvPr id="5" name="Picture 4"/>
          <p:cNvPicPr>
            <a:picLocks noChangeAspect="1"/>
          </p:cNvPicPr>
          <p:nvPr/>
        </p:nvPicPr>
        <p:blipFill>
          <a:blip r:embed="rId2"/>
          <a:stretch>
            <a:fillRect/>
          </a:stretch>
        </p:blipFill>
        <p:spPr>
          <a:xfrm>
            <a:off x="-331593" y="2237009"/>
            <a:ext cx="9246993" cy="3174796"/>
          </a:xfrm>
          <a:prstGeom prst="rect">
            <a:avLst/>
          </a:prstGeom>
        </p:spPr>
      </p:pic>
      <p:sp>
        <p:nvSpPr>
          <p:cNvPr id="6" name="Title 1"/>
          <p:cNvSpPr>
            <a:spLocks noGrp="1"/>
          </p:cNvSpPr>
          <p:nvPr>
            <p:ph type="title"/>
          </p:nvPr>
        </p:nvSpPr>
        <p:spPr>
          <a:xfrm>
            <a:off x="122238" y="93436"/>
            <a:ext cx="8793162" cy="292388"/>
          </a:xfrm>
        </p:spPr>
        <p:txBody>
          <a:bodyPr/>
          <a:lstStyle/>
          <a:p>
            <a:r>
              <a:rPr lang="en-US" dirty="0" smtClean="0"/>
              <a:t>CHOICE BASED CONJOINT DATA</a:t>
            </a:r>
            <a:endParaRPr lang="en-US" dirty="0"/>
          </a:p>
        </p:txBody>
      </p:sp>
      <p:sp>
        <p:nvSpPr>
          <p:cNvPr id="7" name="Rectangle 36"/>
          <p:cNvSpPr>
            <a:spLocks noChangeArrowheads="1"/>
          </p:cNvSpPr>
          <p:nvPr/>
        </p:nvSpPr>
        <p:spPr bwMode="auto">
          <a:xfrm>
            <a:off x="250260" y="565755"/>
            <a:ext cx="753563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8" name="Rectangle 5"/>
          <p:cNvSpPr txBox="1">
            <a:spLocks noChangeArrowheads="1"/>
          </p:cNvSpPr>
          <p:nvPr/>
        </p:nvSpPr>
        <p:spPr bwMode="auto">
          <a:xfrm>
            <a:off x="696459" y="642152"/>
            <a:ext cx="7266441"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The Logit Rule for Predicted Market Share</a:t>
            </a:r>
            <a:endParaRPr lang="en-US" sz="1900" i="1" dirty="0">
              <a:solidFill>
                <a:schemeClr val="tx2"/>
              </a:solidFill>
            </a:endParaRPr>
          </a:p>
        </p:txBody>
      </p:sp>
    </p:spTree>
    <p:extLst>
      <p:ext uri="{BB962C8B-B14F-4D97-AF65-F5344CB8AC3E}">
        <p14:creationId xmlns:p14="http://schemas.microsoft.com/office/powerpoint/2010/main" val="1801827870"/>
      </p:ext>
    </p:extLst>
  </p:cSld>
  <p:clrMapOvr>
    <a:masterClrMapping/>
  </p:clrMapOvr>
  <p:transition>
    <p:zoom/>
    <p:sndAc>
      <p:end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45</a:t>
            </a:fld>
            <a:endParaRPr lang="en-US"/>
          </a:p>
        </p:txBody>
      </p:sp>
      <p:sp>
        <p:nvSpPr>
          <p:cNvPr id="5" name="Title 1"/>
          <p:cNvSpPr>
            <a:spLocks noGrp="1"/>
          </p:cNvSpPr>
          <p:nvPr>
            <p:ph type="title"/>
          </p:nvPr>
        </p:nvSpPr>
        <p:spPr>
          <a:xfrm>
            <a:off x="122238" y="234950"/>
            <a:ext cx="8793162" cy="292388"/>
          </a:xfrm>
        </p:spPr>
        <p:txBody>
          <a:bodyPr/>
          <a:lstStyle/>
          <a:p>
            <a:r>
              <a:rPr lang="en-US" dirty="0" smtClean="0"/>
              <a:t>CONSUMER PREFERENCES FOR FRESH FISH</a:t>
            </a:r>
            <a:endParaRPr lang="en-US" dirty="0"/>
          </a:p>
        </p:txBody>
      </p:sp>
      <p:sp>
        <p:nvSpPr>
          <p:cNvPr id="6" name="Rectangle 36"/>
          <p:cNvSpPr>
            <a:spLocks noChangeArrowheads="1"/>
          </p:cNvSpPr>
          <p:nvPr/>
        </p:nvSpPr>
        <p:spPr bwMode="auto">
          <a:xfrm>
            <a:off x="476250" y="741362"/>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5"/>
          <p:cNvSpPr txBox="1">
            <a:spLocks noChangeArrowheads="1"/>
          </p:cNvSpPr>
          <p:nvPr/>
        </p:nvSpPr>
        <p:spPr bwMode="auto">
          <a:xfrm>
            <a:off x="636588" y="7937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Choice Based Conjoint Study</a:t>
            </a:r>
            <a:endParaRPr lang="en-US" sz="1900" i="1" dirty="0">
              <a:solidFill>
                <a:schemeClr val="tx2"/>
              </a:solidFill>
            </a:endParaRPr>
          </a:p>
        </p:txBody>
      </p:sp>
      <p:graphicFrame>
        <p:nvGraphicFramePr>
          <p:cNvPr id="2" name="Object 1"/>
          <p:cNvGraphicFramePr>
            <a:graphicFrameLocks noChangeAspect="1"/>
          </p:cNvGraphicFramePr>
          <p:nvPr>
            <p:extLst/>
          </p:nvPr>
        </p:nvGraphicFramePr>
        <p:xfrm>
          <a:off x="302079" y="2375354"/>
          <a:ext cx="8589963" cy="1405549"/>
        </p:xfrm>
        <a:graphic>
          <a:graphicData uri="http://schemas.openxmlformats.org/presentationml/2006/ole">
            <mc:AlternateContent xmlns:mc="http://schemas.openxmlformats.org/markup-compatibility/2006">
              <mc:Choice xmlns:v="urn:schemas-microsoft-com:vml" Requires="v">
                <p:oleObj spid="_x0000_s94220" name="Document" r:id="rId3" imgW="6093237" imgH="997315" progId="Word.Document.12">
                  <p:embed/>
                </p:oleObj>
              </mc:Choice>
              <mc:Fallback>
                <p:oleObj name="Document" r:id="rId3" imgW="6093237" imgH="997315" progId="Word.Document.12">
                  <p:embed/>
                  <p:pic>
                    <p:nvPicPr>
                      <p:cNvPr id="2" name="Object 1"/>
                      <p:cNvPicPr/>
                      <p:nvPr/>
                    </p:nvPicPr>
                    <p:blipFill>
                      <a:blip r:embed="rId4"/>
                      <a:stretch>
                        <a:fillRect/>
                      </a:stretch>
                    </p:blipFill>
                    <p:spPr>
                      <a:xfrm>
                        <a:off x="302079" y="2375354"/>
                        <a:ext cx="8589963" cy="1405549"/>
                      </a:xfrm>
                      <a:prstGeom prst="rect">
                        <a:avLst/>
                      </a:prstGeom>
                    </p:spPr>
                  </p:pic>
                </p:oleObj>
              </mc:Fallback>
            </mc:AlternateContent>
          </a:graphicData>
        </a:graphic>
      </p:graphicFrame>
      <p:sp>
        <p:nvSpPr>
          <p:cNvPr id="3" name="TextBox 2"/>
          <p:cNvSpPr txBox="1"/>
          <p:nvPr/>
        </p:nvSpPr>
        <p:spPr>
          <a:xfrm>
            <a:off x="2167845" y="1912089"/>
            <a:ext cx="4169229" cy="338554"/>
          </a:xfrm>
          <a:prstGeom prst="rect">
            <a:avLst/>
          </a:prstGeom>
          <a:noFill/>
        </p:spPr>
        <p:txBody>
          <a:bodyPr wrap="square" rtlCol="0">
            <a:spAutoFit/>
          </a:bodyPr>
          <a:lstStyle/>
          <a:p>
            <a:r>
              <a:rPr lang="en-US" dirty="0" smtClean="0"/>
              <a:t>Attributes and Levels</a:t>
            </a:r>
            <a:endParaRPr lang="en-US" dirty="0"/>
          </a:p>
        </p:txBody>
      </p:sp>
    </p:spTree>
    <p:extLst>
      <p:ext uri="{BB962C8B-B14F-4D97-AF65-F5344CB8AC3E}">
        <p14:creationId xmlns:p14="http://schemas.microsoft.com/office/powerpoint/2010/main" val="2415476535"/>
      </p:ext>
    </p:extLst>
  </p:cSld>
  <p:clrMapOvr>
    <a:masterClrMapping/>
  </p:clrMapOvr>
  <p:transition>
    <p:zoom/>
    <p:sndAc>
      <p:end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46</a:t>
            </a:fld>
            <a:endParaRPr lang="en-US"/>
          </a:p>
        </p:txBody>
      </p:sp>
      <p:pic>
        <p:nvPicPr>
          <p:cNvPr id="6" name="Picture 5"/>
          <p:cNvPicPr>
            <a:picLocks noChangeAspect="1"/>
          </p:cNvPicPr>
          <p:nvPr/>
        </p:nvPicPr>
        <p:blipFill>
          <a:blip r:embed="rId2"/>
          <a:stretch>
            <a:fillRect/>
          </a:stretch>
        </p:blipFill>
        <p:spPr>
          <a:xfrm>
            <a:off x="1148589" y="1151841"/>
            <a:ext cx="6718687" cy="4042410"/>
          </a:xfrm>
          <a:prstGeom prst="rect">
            <a:avLst/>
          </a:prstGeom>
        </p:spPr>
      </p:pic>
      <p:sp>
        <p:nvSpPr>
          <p:cNvPr id="7"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8"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9"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SHARE GRAPHS</a:t>
            </a:r>
            <a:endParaRPr lang="en-US" sz="1900" i="1" dirty="0">
              <a:solidFill>
                <a:schemeClr val="tx2"/>
              </a:solidFill>
            </a:endParaRPr>
          </a:p>
        </p:txBody>
      </p:sp>
      <p:sp>
        <p:nvSpPr>
          <p:cNvPr id="2" name="TextBox 1"/>
          <p:cNvSpPr txBox="1"/>
          <p:nvPr/>
        </p:nvSpPr>
        <p:spPr>
          <a:xfrm>
            <a:off x="1148589" y="5449077"/>
            <a:ext cx="3732245" cy="1077218"/>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t>P1 is Wild Tuna</a:t>
            </a:r>
          </a:p>
          <a:p>
            <a:pPr marL="285750" indent="-285750" algn="l">
              <a:buFont typeface="Arial" panose="020B0604020202020204" pitchFamily="34" charset="0"/>
              <a:buChar char="•"/>
            </a:pPr>
            <a:r>
              <a:rPr lang="en-US" dirty="0" smtClean="0"/>
              <a:t>P2 is Wild Salmon (15.99)</a:t>
            </a:r>
          </a:p>
          <a:p>
            <a:pPr marL="285750" indent="-285750" algn="l">
              <a:buFont typeface="Arial" panose="020B0604020202020204" pitchFamily="34" charset="0"/>
              <a:buChar char="•"/>
            </a:pPr>
            <a:r>
              <a:rPr lang="en-US" dirty="0" smtClean="0"/>
              <a:t>P3 is Farm Raised Salmon (13.99)</a:t>
            </a:r>
            <a:endParaRPr lang="en-US" dirty="0"/>
          </a:p>
        </p:txBody>
      </p:sp>
    </p:spTree>
    <p:extLst>
      <p:ext uri="{BB962C8B-B14F-4D97-AF65-F5344CB8AC3E}">
        <p14:creationId xmlns:p14="http://schemas.microsoft.com/office/powerpoint/2010/main" val="934471252"/>
      </p:ext>
    </p:extLst>
  </p:cSld>
  <p:clrMapOvr>
    <a:masterClrMapping/>
  </p:clrMapOvr>
  <p:transition>
    <p:zoom/>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47</a:t>
            </a:fld>
            <a:endParaRPr lang="en-US"/>
          </a:p>
        </p:txBody>
      </p:sp>
      <p:graphicFrame>
        <p:nvGraphicFramePr>
          <p:cNvPr id="6" name="Object 5"/>
          <p:cNvGraphicFramePr>
            <a:graphicFrameLocks noChangeAspect="1"/>
          </p:cNvGraphicFramePr>
          <p:nvPr>
            <p:extLst/>
          </p:nvPr>
        </p:nvGraphicFramePr>
        <p:xfrm>
          <a:off x="1432153" y="1543049"/>
          <a:ext cx="6105525" cy="3924300"/>
        </p:xfrm>
        <a:graphic>
          <a:graphicData uri="http://schemas.openxmlformats.org/presentationml/2006/ole">
            <mc:AlternateContent xmlns:mc="http://schemas.openxmlformats.org/markup-compatibility/2006">
              <mc:Choice xmlns:v="urn:schemas-microsoft-com:vml" Requires="v">
                <p:oleObj spid="_x0000_s53397" name="Worksheet" r:id="rId3" imgW="6105457" imgH="3924210" progId="Excel.Sheet.12">
                  <p:embed/>
                </p:oleObj>
              </mc:Choice>
              <mc:Fallback>
                <p:oleObj name="Worksheet" r:id="rId3" imgW="6105457" imgH="3924210" progId="Excel.Sheet.12">
                  <p:embed/>
                  <p:pic>
                    <p:nvPicPr>
                      <p:cNvPr id="0" name=""/>
                      <p:cNvPicPr/>
                      <p:nvPr/>
                    </p:nvPicPr>
                    <p:blipFill>
                      <a:blip r:embed="rId4"/>
                      <a:stretch>
                        <a:fillRect/>
                      </a:stretch>
                    </p:blipFill>
                    <p:spPr>
                      <a:xfrm>
                        <a:off x="1432153" y="1543049"/>
                        <a:ext cx="6105525" cy="3924300"/>
                      </a:xfrm>
                      <a:prstGeom prst="rect">
                        <a:avLst/>
                      </a:prstGeom>
                    </p:spPr>
                  </p:pic>
                </p:oleObj>
              </mc:Fallback>
            </mc:AlternateContent>
          </a:graphicData>
        </a:graphic>
      </p:graphicFrame>
      <p:sp>
        <p:nvSpPr>
          <p:cNvPr id="7"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8"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9"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OWN AND CROSS PRICE ELASTICITIES</a:t>
            </a:r>
            <a:endParaRPr lang="en-US" sz="1900" i="1" dirty="0">
              <a:solidFill>
                <a:schemeClr val="tx2"/>
              </a:solidFill>
            </a:endParaRPr>
          </a:p>
        </p:txBody>
      </p:sp>
    </p:spTree>
    <p:extLst>
      <p:ext uri="{BB962C8B-B14F-4D97-AF65-F5344CB8AC3E}">
        <p14:creationId xmlns:p14="http://schemas.microsoft.com/office/powerpoint/2010/main" val="1707565072"/>
      </p:ext>
    </p:extLst>
  </p:cSld>
  <p:clrMapOvr>
    <a:masterClrMapping/>
  </p:clrMapOvr>
  <p:transition>
    <p:zoom/>
    <p:sndAc>
      <p:end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48</a:t>
            </a:fld>
            <a:endParaRPr lang="en-US"/>
          </a:p>
        </p:txBody>
      </p:sp>
      <p:pic>
        <p:nvPicPr>
          <p:cNvPr id="5" name="Picture 4"/>
          <p:cNvPicPr>
            <a:picLocks noChangeAspect="1"/>
          </p:cNvPicPr>
          <p:nvPr/>
        </p:nvPicPr>
        <p:blipFill rotWithShape="1">
          <a:blip r:embed="rId2"/>
          <a:srcRect b="44674"/>
          <a:stretch/>
        </p:blipFill>
        <p:spPr>
          <a:xfrm>
            <a:off x="67809" y="2259693"/>
            <a:ext cx="9144000" cy="2845707"/>
          </a:xfrm>
          <a:prstGeom prst="rect">
            <a:avLst/>
          </a:prstGeom>
        </p:spPr>
      </p:pic>
      <p:sp>
        <p:nvSpPr>
          <p:cNvPr id="6"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8"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Person by Person MLE for Choice</a:t>
            </a:r>
            <a:endParaRPr lang="en-US" sz="1900" i="1" dirty="0">
              <a:solidFill>
                <a:schemeClr val="tx2"/>
              </a:solidFill>
            </a:endParaRPr>
          </a:p>
        </p:txBody>
      </p:sp>
    </p:spTree>
    <p:extLst>
      <p:ext uri="{BB962C8B-B14F-4D97-AF65-F5344CB8AC3E}">
        <p14:creationId xmlns:p14="http://schemas.microsoft.com/office/powerpoint/2010/main" val="1648813822"/>
      </p:ext>
    </p:extLst>
  </p:cSld>
  <p:clrMapOvr>
    <a:masterClrMapping/>
  </p:clrMapOvr>
  <p:transition>
    <p:zoom/>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a:t>
            </a:fld>
            <a:endParaRPr lang="en-US"/>
          </a:p>
        </p:txBody>
      </p:sp>
      <p:sp>
        <p:nvSpPr>
          <p:cNvPr id="4" name="Rounded Rectangle 3"/>
          <p:cNvSpPr/>
          <p:nvPr/>
        </p:nvSpPr>
        <p:spPr bwMode="auto">
          <a:xfrm>
            <a:off x="1121229"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1583871" y="2724482"/>
            <a:ext cx="2100944" cy="1077218"/>
          </a:xfrm>
          <a:prstGeom prst="rect">
            <a:avLst/>
          </a:prstGeom>
          <a:noFill/>
        </p:spPr>
        <p:txBody>
          <a:bodyPr wrap="square" rtlCol="0">
            <a:spAutoFit/>
          </a:bodyPr>
          <a:lstStyle/>
          <a:p>
            <a:r>
              <a:rPr lang="en-US" u="sng" dirty="0" smtClean="0">
                <a:solidFill>
                  <a:schemeClr val="tx2"/>
                </a:solidFill>
              </a:rPr>
              <a:t>Revealed Preference Data</a:t>
            </a:r>
          </a:p>
          <a:p>
            <a:pPr marL="285750" indent="-285750">
              <a:buFont typeface="Arial" panose="020B0604020202020204" pitchFamily="34" charset="0"/>
              <a:buChar char="•"/>
            </a:pPr>
            <a:r>
              <a:rPr lang="en-US" b="0" i="1" dirty="0" smtClean="0">
                <a:solidFill>
                  <a:schemeClr val="tx2"/>
                </a:solidFill>
              </a:rPr>
              <a:t>What customers actually do</a:t>
            </a:r>
          </a:p>
        </p:txBody>
      </p:sp>
      <p:sp>
        <p:nvSpPr>
          <p:cNvPr id="6" name="Rounded Rectangle 5"/>
          <p:cNvSpPr/>
          <p:nvPr/>
        </p:nvSpPr>
        <p:spPr bwMode="auto">
          <a:xfrm>
            <a:off x="4942114"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4756" y="2724482"/>
            <a:ext cx="2100944" cy="1323439"/>
          </a:xfrm>
          <a:prstGeom prst="rect">
            <a:avLst/>
          </a:prstGeom>
          <a:noFill/>
        </p:spPr>
        <p:txBody>
          <a:bodyPr wrap="square" rtlCol="0">
            <a:spAutoFit/>
          </a:bodyPr>
          <a:lstStyle/>
          <a:p>
            <a:r>
              <a:rPr lang="en-US" u="sng" dirty="0" smtClean="0">
                <a:solidFill>
                  <a:schemeClr val="tx2"/>
                </a:solidFill>
              </a:rPr>
              <a:t>Stated Preference Data</a:t>
            </a:r>
          </a:p>
          <a:p>
            <a:pPr marL="285750" indent="-285750">
              <a:buFont typeface="Arial" panose="020B0604020202020204" pitchFamily="34" charset="0"/>
              <a:buChar char="•"/>
            </a:pPr>
            <a:r>
              <a:rPr lang="en-US" b="0" i="1" dirty="0">
                <a:solidFill>
                  <a:schemeClr val="tx2"/>
                </a:solidFill>
              </a:rPr>
              <a:t>What customers </a:t>
            </a:r>
            <a:r>
              <a:rPr lang="en-US" b="0" i="1" dirty="0" smtClean="0">
                <a:solidFill>
                  <a:schemeClr val="tx2"/>
                </a:solidFill>
              </a:rPr>
              <a:t>say they will do</a:t>
            </a:r>
            <a:endParaRPr lang="en-US" b="0" i="1" dirty="0">
              <a:solidFill>
                <a:schemeClr val="tx2"/>
              </a:solidFill>
            </a:endParaRPr>
          </a:p>
          <a:p>
            <a:endParaRPr lang="en-US" u="sng" dirty="0" smtClean="0">
              <a:solidFill>
                <a:schemeClr val="tx2"/>
              </a:solidFill>
            </a:endParaRPr>
          </a:p>
        </p:txBody>
      </p:sp>
      <p:sp>
        <p:nvSpPr>
          <p:cNvPr id="11" name="Rectangle 2"/>
          <p:cNvSpPr>
            <a:spLocks noGrp="1" noChangeArrowheads="1"/>
          </p:cNvSpPr>
          <p:nvPr>
            <p:ph type="title"/>
          </p:nvPr>
        </p:nvSpPr>
        <p:spPr>
          <a:xfrm>
            <a:off x="122238" y="146300"/>
            <a:ext cx="8793162" cy="292388"/>
          </a:xfrm>
        </p:spPr>
        <p:txBody>
          <a:bodyPr/>
          <a:lstStyle/>
          <a:p>
            <a:r>
              <a:rPr lang="en-US" dirty="0" smtClean="0"/>
              <a:t>SEGMENTATION</a:t>
            </a:r>
            <a:endParaRPr lang="en-US" dirty="0"/>
          </a:p>
        </p:txBody>
      </p:sp>
      <p:sp>
        <p:nvSpPr>
          <p:cNvPr id="1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Behavioral Bases for Segmentation</a:t>
            </a:r>
            <a:endParaRPr lang="en-US" sz="1800" i="1" dirty="0">
              <a:solidFill>
                <a:schemeClr val="tx2"/>
              </a:solidFill>
            </a:endParaRPr>
          </a:p>
        </p:txBody>
      </p:sp>
      <p:sp>
        <p:nvSpPr>
          <p:cNvPr id="2" name="Rectangle 1"/>
          <p:cNvSpPr/>
          <p:nvPr/>
        </p:nvSpPr>
        <p:spPr bwMode="auto">
          <a:xfrm>
            <a:off x="996043" y="1469570"/>
            <a:ext cx="3276599" cy="4245429"/>
          </a:xfrm>
          <a:prstGeom prst="rect">
            <a:avLst/>
          </a:prstGeom>
          <a:solidFill>
            <a:schemeClr val="accent3">
              <a:lumMod val="95000"/>
              <a:alpha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043939077"/>
      </p:ext>
    </p:extLst>
  </p:cSld>
  <p:clrMapOvr>
    <a:masterClrMapping/>
  </p:clrMapOvr>
  <p:transition>
    <p:zoom/>
    <p:sndAc>
      <p:end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49</a:t>
            </a:fld>
            <a:endParaRPr lang="en-US"/>
          </a:p>
        </p:txBody>
      </p:sp>
      <p:pic>
        <p:nvPicPr>
          <p:cNvPr id="5" name="Picture 4"/>
          <p:cNvPicPr>
            <a:picLocks noChangeAspect="1"/>
          </p:cNvPicPr>
          <p:nvPr/>
        </p:nvPicPr>
        <p:blipFill rotWithShape="1">
          <a:blip r:embed="rId2"/>
          <a:srcRect b="7883"/>
          <a:stretch/>
        </p:blipFill>
        <p:spPr>
          <a:xfrm>
            <a:off x="0" y="1238250"/>
            <a:ext cx="9144000" cy="4738007"/>
          </a:xfrm>
          <a:prstGeom prst="rect">
            <a:avLst/>
          </a:prstGeom>
        </p:spPr>
      </p:pic>
      <p:sp>
        <p:nvSpPr>
          <p:cNvPr id="6"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8"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Person by Person MLE for Choice</a:t>
            </a:r>
            <a:endParaRPr lang="en-US" sz="1900" i="1" dirty="0">
              <a:solidFill>
                <a:schemeClr val="tx2"/>
              </a:solidFill>
            </a:endParaRPr>
          </a:p>
        </p:txBody>
      </p:sp>
    </p:spTree>
    <p:extLst>
      <p:ext uri="{BB962C8B-B14F-4D97-AF65-F5344CB8AC3E}">
        <p14:creationId xmlns:p14="http://schemas.microsoft.com/office/powerpoint/2010/main" val="3903021989"/>
      </p:ext>
    </p:extLst>
  </p:cSld>
  <p:clrMapOvr>
    <a:masterClrMapping/>
  </p:clrMapOvr>
  <p:transition>
    <p:zoom/>
    <p:sndAc>
      <p:end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50</a:t>
            </a:fld>
            <a:endParaRPr lang="en-US"/>
          </a:p>
        </p:txBody>
      </p:sp>
      <p:sp>
        <p:nvSpPr>
          <p:cNvPr id="6"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8"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Person by Person MLE for Choice</a:t>
            </a:r>
            <a:endParaRPr lang="en-US" sz="1900" i="1" dirty="0">
              <a:solidFill>
                <a:schemeClr val="tx2"/>
              </a:solidFill>
            </a:endParaRPr>
          </a:p>
        </p:txBody>
      </p:sp>
      <p:pic>
        <p:nvPicPr>
          <p:cNvPr id="8806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18" y="1176795"/>
            <a:ext cx="6842882" cy="546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581"/>
      </p:ext>
    </p:extLst>
  </p:cSld>
  <p:clrMapOvr>
    <a:masterClrMapping/>
  </p:clrMapOvr>
  <p:transition>
    <p:zoom/>
    <p:sndAc>
      <p:end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51</a:t>
            </a:fld>
            <a:endParaRPr lang="en-US"/>
          </a:p>
        </p:txBody>
      </p:sp>
      <p:sp>
        <p:nvSpPr>
          <p:cNvPr id="6" name="Rectangle 36"/>
          <p:cNvSpPr>
            <a:spLocks noChangeArrowheads="1"/>
          </p:cNvSpPr>
          <p:nvPr/>
        </p:nvSpPr>
        <p:spPr bwMode="auto">
          <a:xfrm>
            <a:off x="476249" y="610730"/>
            <a:ext cx="7579179"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Title 1"/>
          <p:cNvSpPr>
            <a:spLocks noGrp="1"/>
          </p:cNvSpPr>
          <p:nvPr>
            <p:ph type="title"/>
          </p:nvPr>
        </p:nvSpPr>
        <p:spPr>
          <a:xfrm>
            <a:off x="111352" y="82550"/>
            <a:ext cx="8793162" cy="292388"/>
          </a:xfrm>
        </p:spPr>
        <p:txBody>
          <a:bodyPr/>
          <a:lstStyle/>
          <a:p>
            <a:r>
              <a:rPr lang="en-US" dirty="0" smtClean="0"/>
              <a:t>USING THE MODEL</a:t>
            </a:r>
            <a:endParaRPr lang="en-US" dirty="0"/>
          </a:p>
        </p:txBody>
      </p:sp>
      <p:sp>
        <p:nvSpPr>
          <p:cNvPr id="8" name="Rectangle 5"/>
          <p:cNvSpPr txBox="1">
            <a:spLocks noChangeArrowheads="1"/>
          </p:cNvSpPr>
          <p:nvPr/>
        </p:nvSpPr>
        <p:spPr bwMode="auto">
          <a:xfrm>
            <a:off x="636587" y="684890"/>
            <a:ext cx="7157583"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Person by Person MLE for Choice</a:t>
            </a:r>
            <a:endParaRPr lang="en-US" sz="1900" i="1" dirty="0">
              <a:solidFill>
                <a:schemeClr val="tx2"/>
              </a:solidFill>
            </a:endParaRPr>
          </a:p>
        </p:txBody>
      </p:sp>
      <p:pic>
        <p:nvPicPr>
          <p:cNvPr id="2" name="Picture 1"/>
          <p:cNvPicPr>
            <a:picLocks noChangeAspect="1"/>
          </p:cNvPicPr>
          <p:nvPr/>
        </p:nvPicPr>
        <p:blipFill rotWithShape="1">
          <a:blip r:embed="rId2"/>
          <a:srcRect r="6994" b="36973"/>
          <a:stretch/>
        </p:blipFill>
        <p:spPr>
          <a:xfrm>
            <a:off x="476249" y="1591469"/>
            <a:ext cx="8504465" cy="3241788"/>
          </a:xfrm>
          <a:prstGeom prst="rect">
            <a:avLst/>
          </a:prstGeom>
        </p:spPr>
      </p:pic>
    </p:spTree>
    <p:extLst>
      <p:ext uri="{BB962C8B-B14F-4D97-AF65-F5344CB8AC3E}">
        <p14:creationId xmlns:p14="http://schemas.microsoft.com/office/powerpoint/2010/main" val="3716576687"/>
      </p:ext>
    </p:extLst>
  </p:cSld>
  <p:clrMapOvr>
    <a:masterClrMapping/>
  </p:clrMapOvr>
  <p:transition>
    <p:zoom/>
    <p:sndAc>
      <p:end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52</a:t>
            </a:fld>
            <a:endParaRPr lang="en-US"/>
          </a:p>
        </p:txBody>
      </p:sp>
      <p:sp>
        <p:nvSpPr>
          <p:cNvPr id="5" name="Title 1"/>
          <p:cNvSpPr>
            <a:spLocks noGrp="1"/>
          </p:cNvSpPr>
          <p:nvPr>
            <p:ph type="title"/>
          </p:nvPr>
        </p:nvSpPr>
        <p:spPr>
          <a:xfrm>
            <a:off x="122238" y="234950"/>
            <a:ext cx="8793162" cy="292388"/>
          </a:xfrm>
        </p:spPr>
        <p:txBody>
          <a:bodyPr/>
          <a:lstStyle/>
          <a:p>
            <a:r>
              <a:rPr lang="en-US" dirty="0" smtClean="0"/>
              <a:t>A HIERARCHICAL MODEL OF CHOICE</a:t>
            </a:r>
            <a:endParaRPr lang="en-US" dirty="0"/>
          </a:p>
        </p:txBody>
      </p:sp>
      <p:sp>
        <p:nvSpPr>
          <p:cNvPr id="6" name="Rectangle 36"/>
          <p:cNvSpPr>
            <a:spLocks noChangeArrowheads="1"/>
          </p:cNvSpPr>
          <p:nvPr/>
        </p:nvSpPr>
        <p:spPr bwMode="auto">
          <a:xfrm>
            <a:off x="476250" y="741362"/>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5"/>
          <p:cNvSpPr txBox="1">
            <a:spLocks noChangeArrowheads="1"/>
          </p:cNvSpPr>
          <p:nvPr/>
        </p:nvSpPr>
        <p:spPr bwMode="auto">
          <a:xfrm>
            <a:off x="636588" y="7937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Individual Specific Betas</a:t>
            </a:r>
            <a:endParaRPr lang="en-US" sz="1900" i="1" dirty="0">
              <a:solidFill>
                <a:schemeClr val="tx2"/>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769836355"/>
              </p:ext>
            </p:extLst>
          </p:nvPr>
        </p:nvGraphicFramePr>
        <p:xfrm>
          <a:off x="1001713" y="2147888"/>
          <a:ext cx="4806950" cy="2193925"/>
        </p:xfrm>
        <a:graphic>
          <a:graphicData uri="http://schemas.openxmlformats.org/presentationml/2006/ole">
            <mc:AlternateContent xmlns:mc="http://schemas.openxmlformats.org/markup-compatibility/2006">
              <mc:Choice xmlns:v="urn:schemas-microsoft-com:vml" Requires="v">
                <p:oleObj spid="_x0000_s55446" name="Equation" r:id="rId3" imgW="2641320" imgH="1206360" progId="Equation.DSMT4">
                  <p:embed/>
                </p:oleObj>
              </mc:Choice>
              <mc:Fallback>
                <p:oleObj name="Equation" r:id="rId3" imgW="2641320" imgH="1206360" progId="Equation.DSMT4">
                  <p:embed/>
                  <p:pic>
                    <p:nvPicPr>
                      <p:cNvPr id="0" name=""/>
                      <p:cNvPicPr/>
                      <p:nvPr/>
                    </p:nvPicPr>
                    <p:blipFill>
                      <a:blip r:embed="rId4"/>
                      <a:stretch>
                        <a:fillRect/>
                      </a:stretch>
                    </p:blipFill>
                    <p:spPr>
                      <a:xfrm>
                        <a:off x="1001713" y="2147888"/>
                        <a:ext cx="4806950" cy="2193925"/>
                      </a:xfrm>
                      <a:prstGeom prst="rect">
                        <a:avLst/>
                      </a:prstGeom>
                    </p:spPr>
                  </p:pic>
                </p:oleObj>
              </mc:Fallback>
            </mc:AlternateContent>
          </a:graphicData>
        </a:graphic>
      </p:graphicFrame>
    </p:spTree>
    <p:extLst>
      <p:ext uri="{BB962C8B-B14F-4D97-AF65-F5344CB8AC3E}">
        <p14:creationId xmlns:p14="http://schemas.microsoft.com/office/powerpoint/2010/main" val="994630086"/>
      </p:ext>
    </p:extLst>
  </p:cSld>
  <p:clrMapOvr>
    <a:masterClrMapping/>
  </p:clrMapOvr>
  <p:transition>
    <p:zoom/>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53</a:t>
            </a:fld>
            <a:endParaRPr lang="en-US"/>
          </a:p>
        </p:txBody>
      </p:sp>
      <p:sp>
        <p:nvSpPr>
          <p:cNvPr id="5"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How to Estimate this Model</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sp>
        <p:nvSpPr>
          <p:cNvPr id="8" name="Rounded Rectangle 7"/>
          <p:cNvSpPr/>
          <p:nvPr/>
        </p:nvSpPr>
        <p:spPr bwMode="auto">
          <a:xfrm>
            <a:off x="2198915" y="2906485"/>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470070" y="1742787"/>
            <a:ext cx="2897073"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i="0" u="none" strike="noStrike" cap="none" normalizeH="0" baseline="0" dirty="0" smtClean="0">
                <a:ln>
                  <a:noFill/>
                </a:ln>
                <a:solidFill>
                  <a:schemeClr val="tx2"/>
                </a:solidFill>
                <a:effectLst/>
                <a:latin typeface="Arial" charset="0"/>
              </a:rPr>
              <a:t>The </a:t>
            </a:r>
            <a:r>
              <a:rPr lang="en-US" dirty="0" smtClean="0">
                <a:solidFill>
                  <a:schemeClr val="tx2"/>
                </a:solidFill>
              </a:rPr>
              <a:t>likelihood of your observed data given your parameters</a:t>
            </a:r>
            <a:endParaRPr kumimoji="0" lang="en-US" sz="1600" b="1" i="0" u="none" strike="noStrike" cap="none" normalizeH="0" baseline="0" dirty="0" smtClean="0">
              <a:ln>
                <a:noFill/>
              </a:ln>
              <a:solidFill>
                <a:schemeClr val="tx2"/>
              </a:solidFill>
              <a:effectLst/>
            </a:endParaRPr>
          </a:p>
        </p:txBody>
      </p:sp>
      <p:sp>
        <p:nvSpPr>
          <p:cNvPr id="13" name="Rounded Rectangle 12"/>
          <p:cNvSpPr/>
          <p:nvPr/>
        </p:nvSpPr>
        <p:spPr bwMode="auto">
          <a:xfrm>
            <a:off x="506185" y="3433232"/>
            <a:ext cx="2824844"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u="none" strike="noStrike" cap="none" normalizeH="0" baseline="0" dirty="0" smtClean="0">
                <a:ln>
                  <a:noFill/>
                </a:ln>
                <a:solidFill>
                  <a:schemeClr val="tx2"/>
                </a:solidFill>
                <a:effectLst/>
              </a:rPr>
              <a:t>Your </a:t>
            </a:r>
            <a:r>
              <a:rPr kumimoji="0" lang="en-US" sz="1600" b="1" u="none" strike="noStrike" cap="none" normalizeH="0" dirty="0" smtClean="0">
                <a:ln>
                  <a:noFill/>
                </a:ln>
                <a:solidFill>
                  <a:schemeClr val="tx2"/>
                </a:solidFill>
                <a:effectLst/>
              </a:rPr>
              <a:t>prior beliefs about the value of the parameters</a:t>
            </a:r>
            <a:endParaRPr kumimoji="0" lang="en-US" sz="1600" b="1" u="none" strike="noStrike" cap="none" normalizeH="0" baseline="0" dirty="0" smtClean="0">
              <a:ln>
                <a:noFill/>
              </a:ln>
              <a:solidFill>
                <a:schemeClr val="tx2"/>
              </a:solidFill>
              <a:effectLst/>
            </a:endParaRPr>
          </a:p>
        </p:txBody>
      </p:sp>
      <p:sp>
        <p:nvSpPr>
          <p:cNvPr id="2" name="TextBox 1"/>
          <p:cNvSpPr txBox="1"/>
          <p:nvPr/>
        </p:nvSpPr>
        <p:spPr>
          <a:xfrm>
            <a:off x="1292054" y="2865220"/>
            <a:ext cx="1055914" cy="338554"/>
          </a:xfrm>
          <a:prstGeom prst="rect">
            <a:avLst/>
          </a:prstGeom>
          <a:noFill/>
        </p:spPr>
        <p:txBody>
          <a:bodyPr wrap="square" rtlCol="0">
            <a:spAutoFit/>
          </a:bodyPr>
          <a:lstStyle/>
          <a:p>
            <a:r>
              <a:rPr lang="en-US" dirty="0" smtClean="0">
                <a:solidFill>
                  <a:schemeClr val="tx2"/>
                </a:solidFill>
              </a:rPr>
              <a:t>X</a:t>
            </a:r>
            <a:endParaRPr lang="en-US" dirty="0">
              <a:solidFill>
                <a:schemeClr val="tx2"/>
              </a:solidFill>
            </a:endParaRPr>
          </a:p>
        </p:txBody>
      </p:sp>
      <p:sp>
        <p:nvSpPr>
          <p:cNvPr id="14" name="Rounded Rectangle 13"/>
          <p:cNvSpPr/>
          <p:nvPr/>
        </p:nvSpPr>
        <p:spPr bwMode="auto">
          <a:xfrm>
            <a:off x="407590" y="5302015"/>
            <a:ext cx="2824844" cy="92147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R="0" defTabSz="933450" rtl="0" eaLnBrk="1" fontAlgn="base" latinLnBrk="0" hangingPunct="1">
              <a:lnSpc>
                <a:spcPct val="100000"/>
              </a:lnSpc>
              <a:spcBef>
                <a:spcPct val="50000"/>
              </a:spcBef>
              <a:spcAft>
                <a:spcPct val="0"/>
              </a:spcAft>
              <a:buClrTx/>
              <a:buSzTx/>
              <a:tabLst/>
            </a:pPr>
            <a:r>
              <a:rPr kumimoji="0" lang="en-US" sz="1600" b="1" u="none" strike="noStrike" cap="none" normalizeH="0" baseline="0" dirty="0" smtClean="0">
                <a:ln>
                  <a:noFill/>
                </a:ln>
                <a:solidFill>
                  <a:schemeClr val="tx2"/>
                </a:solidFill>
                <a:effectLst/>
              </a:rPr>
              <a:t>The posterior distribution</a:t>
            </a:r>
            <a:r>
              <a:rPr kumimoji="0" lang="en-US" sz="1600" b="1" u="none" strike="noStrike" cap="none" normalizeH="0" dirty="0" smtClean="0">
                <a:ln>
                  <a:noFill/>
                </a:ln>
                <a:solidFill>
                  <a:schemeClr val="tx2"/>
                </a:solidFill>
                <a:effectLst/>
              </a:rPr>
              <a:t> of the parameters given the data</a:t>
            </a:r>
            <a:endParaRPr kumimoji="0" lang="en-US" sz="1600" b="1" u="none" strike="noStrike" cap="none" normalizeH="0" baseline="0" dirty="0" smtClean="0">
              <a:ln>
                <a:noFill/>
              </a:ln>
              <a:solidFill>
                <a:schemeClr val="tx2"/>
              </a:solidFill>
              <a:effectLst/>
            </a:endParaRPr>
          </a:p>
        </p:txBody>
      </p:sp>
      <p:sp>
        <p:nvSpPr>
          <p:cNvPr id="3" name="Down Arrow 2"/>
          <p:cNvSpPr/>
          <p:nvPr/>
        </p:nvSpPr>
        <p:spPr bwMode="auto">
          <a:xfrm>
            <a:off x="1645471" y="4666333"/>
            <a:ext cx="349081" cy="324055"/>
          </a:xfrm>
          <a:prstGeom prst="downArrow">
            <a:avLst/>
          </a:prstGeom>
          <a:solidFill>
            <a:schemeClr val="tx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4050994166"/>
              </p:ext>
            </p:extLst>
          </p:nvPr>
        </p:nvGraphicFramePr>
        <p:xfrm>
          <a:off x="4797879" y="3212199"/>
          <a:ext cx="604838" cy="717550"/>
        </p:xfrm>
        <a:graphic>
          <a:graphicData uri="http://schemas.openxmlformats.org/presentationml/2006/ole">
            <mc:AlternateContent xmlns:mc="http://schemas.openxmlformats.org/markup-compatibility/2006">
              <mc:Choice xmlns:v="urn:schemas-microsoft-com:vml" Requires="v">
                <p:oleObj spid="_x0000_s89492" name="Equation" r:id="rId3" imgW="203040" imgH="241200" progId="Equation.DSMT4">
                  <p:embed/>
                </p:oleObj>
              </mc:Choice>
              <mc:Fallback>
                <p:oleObj name="Equation" r:id="rId3" imgW="203040" imgH="241200" progId="Equation.DSMT4">
                  <p:embed/>
                  <p:pic>
                    <p:nvPicPr>
                      <p:cNvPr id="0" name=""/>
                      <p:cNvPicPr/>
                      <p:nvPr/>
                    </p:nvPicPr>
                    <p:blipFill>
                      <a:blip r:embed="rId4"/>
                      <a:stretch>
                        <a:fillRect/>
                      </a:stretch>
                    </p:blipFill>
                    <p:spPr>
                      <a:xfrm>
                        <a:off x="4797879" y="3212199"/>
                        <a:ext cx="604838" cy="71755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280009194"/>
              </p:ext>
            </p:extLst>
          </p:nvPr>
        </p:nvGraphicFramePr>
        <p:xfrm>
          <a:off x="5905954" y="4483787"/>
          <a:ext cx="641350" cy="719137"/>
        </p:xfrm>
        <a:graphic>
          <a:graphicData uri="http://schemas.openxmlformats.org/presentationml/2006/ole">
            <mc:AlternateContent xmlns:mc="http://schemas.openxmlformats.org/markup-compatibility/2006">
              <mc:Choice xmlns:v="urn:schemas-microsoft-com:vml" Requires="v">
                <p:oleObj spid="_x0000_s89493" name="Equation" r:id="rId5" imgW="215640" imgH="241200" progId="Equation.DSMT4">
                  <p:embed/>
                </p:oleObj>
              </mc:Choice>
              <mc:Fallback>
                <p:oleObj name="Equation" r:id="rId5" imgW="215640" imgH="241200" progId="Equation.DSMT4">
                  <p:embed/>
                  <p:pic>
                    <p:nvPicPr>
                      <p:cNvPr id="0" name=""/>
                      <p:cNvPicPr/>
                      <p:nvPr/>
                    </p:nvPicPr>
                    <p:blipFill>
                      <a:blip r:embed="rId6"/>
                      <a:stretch>
                        <a:fillRect/>
                      </a:stretch>
                    </p:blipFill>
                    <p:spPr>
                      <a:xfrm>
                        <a:off x="5905954" y="4483787"/>
                        <a:ext cx="641350" cy="719137"/>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477851329"/>
              </p:ext>
            </p:extLst>
          </p:nvPr>
        </p:nvGraphicFramePr>
        <p:xfrm>
          <a:off x="4551310" y="5452938"/>
          <a:ext cx="887074" cy="282792"/>
        </p:xfrm>
        <a:graphic>
          <a:graphicData uri="http://schemas.openxmlformats.org/presentationml/2006/ole">
            <mc:AlternateContent xmlns:mc="http://schemas.openxmlformats.org/markup-compatibility/2006">
              <mc:Choice xmlns:v="urn:schemas-microsoft-com:vml" Requires="v">
                <p:oleObj spid="_x0000_s89494" name="Equation" r:id="rId7" imgW="634680" imgH="203040" progId="Equation.DSMT4">
                  <p:embed/>
                </p:oleObj>
              </mc:Choice>
              <mc:Fallback>
                <p:oleObj name="Equation" r:id="rId7" imgW="634680" imgH="203040" progId="Equation.DSMT4">
                  <p:embed/>
                  <p:pic>
                    <p:nvPicPr>
                      <p:cNvPr id="0" name=""/>
                      <p:cNvPicPr/>
                      <p:nvPr/>
                    </p:nvPicPr>
                    <p:blipFill>
                      <a:blip r:embed="rId8"/>
                      <a:stretch>
                        <a:fillRect/>
                      </a:stretch>
                    </p:blipFill>
                    <p:spPr>
                      <a:xfrm>
                        <a:off x="4551310" y="5452938"/>
                        <a:ext cx="887074" cy="282792"/>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099130294"/>
              </p:ext>
            </p:extLst>
          </p:nvPr>
        </p:nvGraphicFramePr>
        <p:xfrm>
          <a:off x="6000330" y="3264923"/>
          <a:ext cx="492125" cy="681037"/>
        </p:xfrm>
        <a:graphic>
          <a:graphicData uri="http://schemas.openxmlformats.org/presentationml/2006/ole">
            <mc:AlternateContent xmlns:mc="http://schemas.openxmlformats.org/markup-compatibility/2006">
              <mc:Choice xmlns:v="urn:schemas-microsoft-com:vml" Requires="v">
                <p:oleObj spid="_x0000_s89495" name="Equation" r:id="rId9" imgW="164880" imgH="228600" progId="Equation.DSMT4">
                  <p:embed/>
                </p:oleObj>
              </mc:Choice>
              <mc:Fallback>
                <p:oleObj name="Equation" r:id="rId9" imgW="164880" imgH="228600" progId="Equation.DSMT4">
                  <p:embed/>
                  <p:pic>
                    <p:nvPicPr>
                      <p:cNvPr id="0" name=""/>
                      <p:cNvPicPr/>
                      <p:nvPr/>
                    </p:nvPicPr>
                    <p:blipFill>
                      <a:blip r:embed="rId10"/>
                      <a:stretch>
                        <a:fillRect/>
                      </a:stretch>
                    </p:blipFill>
                    <p:spPr>
                      <a:xfrm>
                        <a:off x="6000330" y="3264923"/>
                        <a:ext cx="492125" cy="681037"/>
                      </a:xfrm>
                      <a:prstGeom prst="rect">
                        <a:avLst/>
                      </a:prstGeom>
                    </p:spPr>
                  </p:pic>
                </p:oleObj>
              </mc:Fallback>
            </mc:AlternateContent>
          </a:graphicData>
        </a:graphic>
      </p:graphicFrame>
      <p:cxnSp>
        <p:nvCxnSpPr>
          <p:cNvPr id="27" name="Straight Arrow Connector 26"/>
          <p:cNvCxnSpPr>
            <a:endCxn id="21" idx="0"/>
          </p:cNvCxnSpPr>
          <p:nvPr/>
        </p:nvCxnSpPr>
        <p:spPr bwMode="auto">
          <a:xfrm>
            <a:off x="6221871" y="3910772"/>
            <a:ext cx="4082" cy="591884"/>
          </a:xfrm>
          <a:prstGeom prst="straightConnector1">
            <a:avLst/>
          </a:prstGeom>
          <a:noFill/>
          <a:ln w="9525" cap="flat" cmpd="sng" algn="ctr">
            <a:solidFill>
              <a:schemeClr val="tx1"/>
            </a:solidFill>
            <a:prstDash val="solid"/>
            <a:round/>
            <a:headEnd type="none" w="med" len="med"/>
            <a:tailEnd type="triangle"/>
          </a:ln>
          <a:effectLst/>
        </p:spPr>
      </p:cxnSp>
      <p:sp>
        <p:nvSpPr>
          <p:cNvPr id="31" name="Oval 30"/>
          <p:cNvSpPr/>
          <p:nvPr/>
        </p:nvSpPr>
        <p:spPr bwMode="auto">
          <a:xfrm>
            <a:off x="5854307" y="4580243"/>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4726160" y="3300810"/>
            <a:ext cx="712224" cy="612457"/>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5887956" y="3253701"/>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7" name="Rectangle 36"/>
          <p:cNvSpPr/>
          <p:nvPr/>
        </p:nvSpPr>
        <p:spPr bwMode="auto">
          <a:xfrm>
            <a:off x="4416879" y="3102428"/>
            <a:ext cx="2867535" cy="2579914"/>
          </a:xfrm>
          <a:prstGeom prst="rect">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8" name="Straight Arrow Connector 37"/>
          <p:cNvCxnSpPr/>
          <p:nvPr/>
        </p:nvCxnSpPr>
        <p:spPr bwMode="auto">
          <a:xfrm flipV="1">
            <a:off x="5424759" y="3582338"/>
            <a:ext cx="451318" cy="679"/>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39" name="Object 38"/>
          <p:cNvGraphicFramePr>
            <a:graphicFrameLocks noChangeAspect="1"/>
          </p:cNvGraphicFramePr>
          <p:nvPr>
            <p:extLst>
              <p:ext uri="{D42A27DB-BD31-4B8C-83A1-F6EECF244321}">
                <p14:modId xmlns:p14="http://schemas.microsoft.com/office/powerpoint/2010/main" val="974374001"/>
              </p:ext>
            </p:extLst>
          </p:nvPr>
        </p:nvGraphicFramePr>
        <p:xfrm>
          <a:off x="5517017" y="5453749"/>
          <a:ext cx="887412" cy="282575"/>
        </p:xfrm>
        <a:graphic>
          <a:graphicData uri="http://schemas.openxmlformats.org/presentationml/2006/ole">
            <mc:AlternateContent xmlns:mc="http://schemas.openxmlformats.org/markup-compatibility/2006">
              <mc:Choice xmlns:v="urn:schemas-microsoft-com:vml" Requires="v">
                <p:oleObj spid="_x0000_s89496" name="Equation" r:id="rId11" imgW="634680" imgH="203040" progId="Equation.DSMT4">
                  <p:embed/>
                </p:oleObj>
              </mc:Choice>
              <mc:Fallback>
                <p:oleObj name="Equation" r:id="rId11" imgW="634680" imgH="203040" progId="Equation.DSMT4">
                  <p:embed/>
                  <p:pic>
                    <p:nvPicPr>
                      <p:cNvPr id="0" name=""/>
                      <p:cNvPicPr/>
                      <p:nvPr/>
                    </p:nvPicPr>
                    <p:blipFill>
                      <a:blip r:embed="rId12"/>
                      <a:stretch>
                        <a:fillRect/>
                      </a:stretch>
                    </p:blipFill>
                    <p:spPr>
                      <a:xfrm>
                        <a:off x="5517017" y="5453749"/>
                        <a:ext cx="887412" cy="282575"/>
                      </a:xfrm>
                      <a:prstGeom prst="rect">
                        <a:avLst/>
                      </a:prstGeom>
                    </p:spPr>
                  </p:pic>
                </p:oleObj>
              </mc:Fallback>
            </mc:AlternateContent>
          </a:graphicData>
        </a:graphic>
      </p:graphicFrame>
      <p:cxnSp>
        <p:nvCxnSpPr>
          <p:cNvPr id="41" name="Straight Arrow Connector 40"/>
          <p:cNvCxnSpPr/>
          <p:nvPr/>
        </p:nvCxnSpPr>
        <p:spPr bwMode="auto">
          <a:xfrm flipH="1">
            <a:off x="6468557" y="2749235"/>
            <a:ext cx="399201" cy="569781"/>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43" name="Object 42"/>
          <p:cNvGraphicFramePr>
            <a:graphicFrameLocks noChangeAspect="1"/>
          </p:cNvGraphicFramePr>
          <p:nvPr>
            <p:extLst>
              <p:ext uri="{D42A27DB-BD31-4B8C-83A1-F6EECF244321}">
                <p14:modId xmlns:p14="http://schemas.microsoft.com/office/powerpoint/2010/main" val="2668201101"/>
              </p:ext>
            </p:extLst>
          </p:nvPr>
        </p:nvGraphicFramePr>
        <p:xfrm>
          <a:off x="6764511" y="2115211"/>
          <a:ext cx="492125" cy="681037"/>
        </p:xfrm>
        <a:graphic>
          <a:graphicData uri="http://schemas.openxmlformats.org/presentationml/2006/ole">
            <mc:AlternateContent xmlns:mc="http://schemas.openxmlformats.org/markup-compatibility/2006">
              <mc:Choice xmlns:v="urn:schemas-microsoft-com:vml" Requires="v">
                <p:oleObj spid="_x0000_s89497" name="Equation" r:id="rId13" imgW="164880" imgH="228600" progId="Equation.DSMT4">
                  <p:embed/>
                </p:oleObj>
              </mc:Choice>
              <mc:Fallback>
                <p:oleObj name="Equation" r:id="rId13" imgW="164880" imgH="228600" progId="Equation.DSMT4">
                  <p:embed/>
                  <p:pic>
                    <p:nvPicPr>
                      <p:cNvPr id="0" name=""/>
                      <p:cNvPicPr/>
                      <p:nvPr/>
                    </p:nvPicPr>
                    <p:blipFill>
                      <a:blip r:embed="rId14"/>
                      <a:stretch>
                        <a:fillRect/>
                      </a:stretch>
                    </p:blipFill>
                    <p:spPr>
                      <a:xfrm>
                        <a:off x="6764511" y="2115211"/>
                        <a:ext cx="492125" cy="681037"/>
                      </a:xfrm>
                      <a:prstGeom prst="rect">
                        <a:avLst/>
                      </a:prstGeom>
                    </p:spPr>
                  </p:pic>
                </p:oleObj>
              </mc:Fallback>
            </mc:AlternateContent>
          </a:graphicData>
        </a:graphic>
      </p:graphicFrame>
      <p:sp>
        <p:nvSpPr>
          <p:cNvPr id="45" name="Oval 44"/>
          <p:cNvSpPr/>
          <p:nvPr/>
        </p:nvSpPr>
        <p:spPr bwMode="auto">
          <a:xfrm>
            <a:off x="6652137" y="2103989"/>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46" name="Object 45"/>
          <p:cNvGraphicFramePr>
            <a:graphicFrameLocks noChangeAspect="1"/>
          </p:cNvGraphicFramePr>
          <p:nvPr>
            <p:extLst>
              <p:ext uri="{D42A27DB-BD31-4B8C-83A1-F6EECF244321}">
                <p14:modId xmlns:p14="http://schemas.microsoft.com/office/powerpoint/2010/main" val="952099538"/>
              </p:ext>
            </p:extLst>
          </p:nvPr>
        </p:nvGraphicFramePr>
        <p:xfrm>
          <a:off x="5578734" y="2141879"/>
          <a:ext cx="490538" cy="492125"/>
        </p:xfrm>
        <a:graphic>
          <a:graphicData uri="http://schemas.openxmlformats.org/presentationml/2006/ole">
            <mc:AlternateContent xmlns:mc="http://schemas.openxmlformats.org/markup-compatibility/2006">
              <mc:Choice xmlns:v="urn:schemas-microsoft-com:vml" Requires="v">
                <p:oleObj spid="_x0000_s89498" name="Equation" r:id="rId15" imgW="164880" imgH="164880" progId="Equation.DSMT4">
                  <p:embed/>
                </p:oleObj>
              </mc:Choice>
              <mc:Fallback>
                <p:oleObj name="Equation" r:id="rId15" imgW="164880" imgH="164880" progId="Equation.DSMT4">
                  <p:embed/>
                  <p:pic>
                    <p:nvPicPr>
                      <p:cNvPr id="0" name=""/>
                      <p:cNvPicPr/>
                      <p:nvPr/>
                    </p:nvPicPr>
                    <p:blipFill>
                      <a:blip r:embed="rId16"/>
                      <a:stretch>
                        <a:fillRect/>
                      </a:stretch>
                    </p:blipFill>
                    <p:spPr>
                      <a:xfrm>
                        <a:off x="5578734" y="2141879"/>
                        <a:ext cx="490538" cy="492125"/>
                      </a:xfrm>
                      <a:prstGeom prst="rect">
                        <a:avLst/>
                      </a:prstGeom>
                    </p:spPr>
                  </p:pic>
                </p:oleObj>
              </mc:Fallback>
            </mc:AlternateContent>
          </a:graphicData>
        </a:graphic>
      </p:graphicFrame>
      <p:sp>
        <p:nvSpPr>
          <p:cNvPr id="47" name="Oval 46"/>
          <p:cNvSpPr/>
          <p:nvPr/>
        </p:nvSpPr>
        <p:spPr bwMode="auto">
          <a:xfrm>
            <a:off x="5442577" y="2080559"/>
            <a:ext cx="747542" cy="638531"/>
          </a:xfrm>
          <a:prstGeom prst="ellipse">
            <a:avLst/>
          </a:prstGeom>
          <a:noFill/>
          <a:ln w="9525" cap="flat" cmpd="sng" algn="ctr">
            <a:solidFill>
              <a:schemeClr val="tx1"/>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49" name="Straight Arrow Connector 48"/>
          <p:cNvCxnSpPr/>
          <p:nvPr/>
        </p:nvCxnSpPr>
        <p:spPr bwMode="auto">
          <a:xfrm>
            <a:off x="5814763" y="2738350"/>
            <a:ext cx="290998" cy="543602"/>
          </a:xfrm>
          <a:prstGeom prst="straightConnector1">
            <a:avLst/>
          </a:prstGeom>
          <a:noFill/>
          <a:ln w="9525" cap="flat" cmpd="sng" algn="ctr">
            <a:solidFill>
              <a:schemeClr val="tx1"/>
            </a:solidFill>
            <a:prstDash val="dash"/>
            <a:round/>
            <a:headEnd type="none" w="med" len="med"/>
            <a:tailEnd type="triangle"/>
          </a:ln>
          <a:effectLst/>
        </p:spPr>
      </p:cxnSp>
      <p:graphicFrame>
        <p:nvGraphicFramePr>
          <p:cNvPr id="53" name="Object 52"/>
          <p:cNvGraphicFramePr>
            <a:graphicFrameLocks noChangeAspect="1"/>
          </p:cNvGraphicFramePr>
          <p:nvPr>
            <p:extLst>
              <p:ext uri="{D42A27DB-BD31-4B8C-83A1-F6EECF244321}">
                <p14:modId xmlns:p14="http://schemas.microsoft.com/office/powerpoint/2010/main" val="1064699304"/>
              </p:ext>
            </p:extLst>
          </p:nvPr>
        </p:nvGraphicFramePr>
        <p:xfrm>
          <a:off x="6450467" y="5452162"/>
          <a:ext cx="852487" cy="282575"/>
        </p:xfrm>
        <a:graphic>
          <a:graphicData uri="http://schemas.openxmlformats.org/presentationml/2006/ole">
            <mc:AlternateContent xmlns:mc="http://schemas.openxmlformats.org/markup-compatibility/2006">
              <mc:Choice xmlns:v="urn:schemas-microsoft-com:vml" Requires="v">
                <p:oleObj spid="_x0000_s89499" name="Equation" r:id="rId17" imgW="609480" imgH="203040" progId="Equation.DSMT4">
                  <p:embed/>
                </p:oleObj>
              </mc:Choice>
              <mc:Fallback>
                <p:oleObj name="Equation" r:id="rId17" imgW="609480" imgH="203040" progId="Equation.DSMT4">
                  <p:embed/>
                  <p:pic>
                    <p:nvPicPr>
                      <p:cNvPr id="0" name=""/>
                      <p:cNvPicPr/>
                      <p:nvPr/>
                    </p:nvPicPr>
                    <p:blipFill>
                      <a:blip r:embed="rId18"/>
                      <a:stretch>
                        <a:fillRect/>
                      </a:stretch>
                    </p:blipFill>
                    <p:spPr>
                      <a:xfrm>
                        <a:off x="6450467" y="5452162"/>
                        <a:ext cx="852487" cy="282575"/>
                      </a:xfrm>
                      <a:prstGeom prst="rect">
                        <a:avLst/>
                      </a:prstGeom>
                    </p:spPr>
                  </p:pic>
                </p:oleObj>
              </mc:Fallback>
            </mc:AlternateContent>
          </a:graphicData>
        </a:graphic>
      </p:graphicFrame>
    </p:spTree>
    <p:extLst>
      <p:ext uri="{BB962C8B-B14F-4D97-AF65-F5344CB8AC3E}">
        <p14:creationId xmlns:p14="http://schemas.microsoft.com/office/powerpoint/2010/main" val="599030790"/>
      </p:ext>
    </p:extLst>
  </p:cSld>
  <p:clrMapOvr>
    <a:masterClrMapping/>
  </p:clrMapOvr>
  <p:transition>
    <p:zoom/>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54</a:t>
            </a:fld>
            <a:endParaRPr lang="en-US"/>
          </a:p>
        </p:txBody>
      </p:sp>
      <p:pic>
        <p:nvPicPr>
          <p:cNvPr id="5" name="Picture 4"/>
          <p:cNvPicPr>
            <a:picLocks noChangeAspect="1"/>
          </p:cNvPicPr>
          <p:nvPr/>
        </p:nvPicPr>
        <p:blipFill>
          <a:blip r:embed="rId2"/>
          <a:stretch>
            <a:fillRect/>
          </a:stretch>
        </p:blipFill>
        <p:spPr>
          <a:xfrm>
            <a:off x="1694984" y="1091104"/>
            <a:ext cx="4853926" cy="5643865"/>
          </a:xfrm>
          <a:prstGeom prst="rect">
            <a:avLst/>
          </a:prstGeom>
        </p:spPr>
      </p:pic>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Estimates for First 25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spTree>
    <p:extLst>
      <p:ext uri="{BB962C8B-B14F-4D97-AF65-F5344CB8AC3E}">
        <p14:creationId xmlns:p14="http://schemas.microsoft.com/office/powerpoint/2010/main" val="2411587366"/>
      </p:ext>
    </p:extLst>
  </p:cSld>
  <p:clrMapOvr>
    <a:masterClrMapping/>
  </p:clrMapOvr>
  <p:transition>
    <p:zoom/>
    <p:sndAc>
      <p:end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55</a:t>
            </a:fld>
            <a:endParaRPr lang="en-US"/>
          </a:p>
        </p:txBody>
      </p:sp>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Back to Our Simulated Market</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pic>
        <p:nvPicPr>
          <p:cNvPr id="2" name="Picture 1"/>
          <p:cNvPicPr>
            <a:picLocks noChangeAspect="1"/>
          </p:cNvPicPr>
          <p:nvPr/>
        </p:nvPicPr>
        <p:blipFill rotWithShape="1">
          <a:blip r:embed="rId2"/>
          <a:srcRect l="5205" t="28233" r="24033" b="12633"/>
          <a:stretch/>
        </p:blipFill>
        <p:spPr>
          <a:xfrm>
            <a:off x="115551" y="1345557"/>
            <a:ext cx="8799849" cy="4136518"/>
          </a:xfrm>
          <a:prstGeom prst="rect">
            <a:avLst/>
          </a:prstGeom>
        </p:spPr>
      </p:pic>
    </p:spTree>
    <p:extLst>
      <p:ext uri="{BB962C8B-B14F-4D97-AF65-F5344CB8AC3E}">
        <p14:creationId xmlns:p14="http://schemas.microsoft.com/office/powerpoint/2010/main" val="758386816"/>
      </p:ext>
    </p:extLst>
  </p:cSld>
  <p:clrMapOvr>
    <a:masterClrMapping/>
  </p:clrMapOvr>
  <p:transition>
    <p:zoom/>
    <p:sndAc>
      <p:end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56</a:t>
            </a:fld>
            <a:endParaRPr lang="en-US"/>
          </a:p>
        </p:txBody>
      </p:sp>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Utilities and Probabilities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pic>
        <p:nvPicPr>
          <p:cNvPr id="2" name="Picture 1"/>
          <p:cNvPicPr>
            <a:picLocks noChangeAspect="1"/>
          </p:cNvPicPr>
          <p:nvPr/>
        </p:nvPicPr>
        <p:blipFill rotWithShape="1">
          <a:blip r:embed="rId2"/>
          <a:srcRect r="54699" b="32746"/>
          <a:stretch/>
        </p:blipFill>
        <p:spPr>
          <a:xfrm>
            <a:off x="1635513" y="1340790"/>
            <a:ext cx="5177882" cy="4324038"/>
          </a:xfrm>
          <a:prstGeom prst="rect">
            <a:avLst/>
          </a:prstGeom>
        </p:spPr>
      </p:pic>
      <p:pic>
        <p:nvPicPr>
          <p:cNvPr id="3" name="Picture 2"/>
          <p:cNvPicPr>
            <a:picLocks noChangeAspect="1"/>
          </p:cNvPicPr>
          <p:nvPr/>
        </p:nvPicPr>
        <p:blipFill rotWithShape="1">
          <a:blip r:embed="rId3"/>
          <a:srcRect r="55675" b="30781"/>
          <a:stretch/>
        </p:blipFill>
        <p:spPr>
          <a:xfrm>
            <a:off x="2896529" y="1415162"/>
            <a:ext cx="5066371" cy="4450380"/>
          </a:xfrm>
          <a:prstGeom prst="rect">
            <a:avLst/>
          </a:prstGeom>
        </p:spPr>
      </p:pic>
    </p:spTree>
    <p:extLst>
      <p:ext uri="{BB962C8B-B14F-4D97-AF65-F5344CB8AC3E}">
        <p14:creationId xmlns:p14="http://schemas.microsoft.com/office/powerpoint/2010/main" val="1999750949"/>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57</a:t>
            </a:fld>
            <a:endParaRPr lang="en-US"/>
          </a:p>
        </p:txBody>
      </p:sp>
      <p:pic>
        <p:nvPicPr>
          <p:cNvPr id="5" name="Picture 4"/>
          <p:cNvPicPr>
            <a:picLocks noChangeAspect="1"/>
          </p:cNvPicPr>
          <p:nvPr/>
        </p:nvPicPr>
        <p:blipFill rotWithShape="1">
          <a:blip r:embed="rId2"/>
          <a:srcRect l="41512" t="17422" r="19487" b="24169"/>
          <a:stretch/>
        </p:blipFill>
        <p:spPr>
          <a:xfrm>
            <a:off x="1149107" y="1636558"/>
            <a:ext cx="5943600" cy="5007130"/>
          </a:xfrm>
          <a:prstGeom prst="rect">
            <a:avLst/>
          </a:prstGeom>
        </p:spPr>
      </p:pic>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Shares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spTree>
    <p:extLst>
      <p:ext uri="{BB962C8B-B14F-4D97-AF65-F5344CB8AC3E}">
        <p14:creationId xmlns:p14="http://schemas.microsoft.com/office/powerpoint/2010/main" val="1473235139"/>
      </p:ext>
    </p:extLst>
  </p:cSld>
  <p:clrMapOvr>
    <a:masterClrMapping/>
  </p:clrMapOvr>
  <p:transition>
    <p:zoom/>
    <p:sndAc>
      <p:end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58</a:t>
            </a:fld>
            <a:endParaRPr lang="en-US"/>
          </a:p>
        </p:txBody>
      </p:sp>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Segmenting the Market</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pic>
        <p:nvPicPr>
          <p:cNvPr id="2" name="Picture 1"/>
          <p:cNvPicPr>
            <a:picLocks noChangeAspect="1"/>
          </p:cNvPicPr>
          <p:nvPr/>
        </p:nvPicPr>
        <p:blipFill rotWithShape="1">
          <a:blip r:embed="rId2"/>
          <a:srcRect l="50244" t="11098" r="11800" b="21197"/>
          <a:stretch/>
        </p:blipFill>
        <p:spPr>
          <a:xfrm>
            <a:off x="1500877" y="1351674"/>
            <a:ext cx="5596511" cy="4178869"/>
          </a:xfrm>
          <a:prstGeom prst="rect">
            <a:avLst/>
          </a:prstGeom>
        </p:spPr>
      </p:pic>
    </p:spTree>
    <p:extLst>
      <p:ext uri="{BB962C8B-B14F-4D97-AF65-F5344CB8AC3E}">
        <p14:creationId xmlns:p14="http://schemas.microsoft.com/office/powerpoint/2010/main" val="2063068326"/>
      </p:ext>
    </p:extLst>
  </p:cSld>
  <p:clrMapOvr>
    <a:masterClrMapping/>
  </p:clrMapOvr>
  <p:transition>
    <p:zoom/>
    <p:sndAc>
      <p:end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a:t>
            </a:fld>
            <a:endParaRPr lang="en-US"/>
          </a:p>
        </p:txBody>
      </p:sp>
      <p:pic>
        <p:nvPicPr>
          <p:cNvPr id="6" name="Picture 5"/>
          <p:cNvPicPr>
            <a:picLocks noChangeAspect="1"/>
          </p:cNvPicPr>
          <p:nvPr/>
        </p:nvPicPr>
        <p:blipFill rotWithShape="1">
          <a:blip r:embed="rId2"/>
          <a:srcRect r="34016" b="6879"/>
          <a:stretch/>
        </p:blipFill>
        <p:spPr>
          <a:xfrm>
            <a:off x="843777" y="1238291"/>
            <a:ext cx="7039173" cy="5587959"/>
          </a:xfrm>
          <a:prstGeom prst="rect">
            <a:avLst/>
          </a:prstGeom>
        </p:spPr>
      </p:pic>
      <p:sp>
        <p:nvSpPr>
          <p:cNvPr id="7"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sp>
        <p:nvSpPr>
          <p:cNvPr id="8"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636588" y="434244"/>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Models for Stated Preference Data</a:t>
            </a:r>
            <a:endParaRPr lang="en-US" sz="1900" i="1" dirty="0">
              <a:solidFill>
                <a:schemeClr val="tx2"/>
              </a:solidFill>
            </a:endParaRPr>
          </a:p>
        </p:txBody>
      </p:sp>
      <p:sp>
        <p:nvSpPr>
          <p:cNvPr id="2" name="Rounded Rectangle 1"/>
          <p:cNvSpPr/>
          <p:nvPr/>
        </p:nvSpPr>
        <p:spPr bwMode="auto">
          <a:xfrm>
            <a:off x="3755118" y="3712029"/>
            <a:ext cx="1894114" cy="92147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Respondents Rate</a:t>
            </a:r>
            <a:r>
              <a:rPr kumimoji="0" lang="en-US" sz="1600" b="1" i="0" u="none" strike="noStrike" cap="none" normalizeH="0" dirty="0" smtClean="0">
                <a:ln>
                  <a:noFill/>
                </a:ln>
                <a:solidFill>
                  <a:schemeClr val="tx2"/>
                </a:solidFill>
                <a:effectLst/>
                <a:latin typeface="Arial" charset="0"/>
              </a:rPr>
              <a:t> Product Profiles</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110670985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59</a:t>
            </a:fld>
            <a:endParaRPr lang="en-US"/>
          </a:p>
        </p:txBody>
      </p:sp>
      <p:pic>
        <p:nvPicPr>
          <p:cNvPr id="5" name="Picture 4"/>
          <p:cNvPicPr>
            <a:picLocks noChangeAspect="1"/>
          </p:cNvPicPr>
          <p:nvPr/>
        </p:nvPicPr>
        <p:blipFill>
          <a:blip r:embed="rId2"/>
          <a:stretch>
            <a:fillRect/>
          </a:stretch>
        </p:blipFill>
        <p:spPr>
          <a:xfrm>
            <a:off x="1738312" y="1800225"/>
            <a:ext cx="5667375" cy="3257550"/>
          </a:xfrm>
          <a:prstGeom prst="rect">
            <a:avLst/>
          </a:prstGeom>
        </p:spPr>
      </p:pic>
      <p:sp>
        <p:nvSpPr>
          <p:cNvPr id="6" name="TextBox 5"/>
          <p:cNvSpPr txBox="1"/>
          <p:nvPr/>
        </p:nvSpPr>
        <p:spPr>
          <a:xfrm>
            <a:off x="2765693" y="5108028"/>
            <a:ext cx="3506251" cy="261610"/>
          </a:xfrm>
          <a:prstGeom prst="rect">
            <a:avLst/>
          </a:prstGeom>
          <a:noFill/>
        </p:spPr>
        <p:txBody>
          <a:bodyPr wrap="square" rtlCol="0">
            <a:spAutoFit/>
          </a:bodyPr>
          <a:lstStyle/>
          <a:p>
            <a:r>
              <a:rPr lang="en-US" sz="1100" dirty="0" smtClean="0">
                <a:solidFill>
                  <a:schemeClr val="bg2"/>
                </a:solidFill>
              </a:rPr>
              <a:t>Number of Segments</a:t>
            </a:r>
            <a:endParaRPr lang="en-US" sz="1100" dirty="0">
              <a:solidFill>
                <a:schemeClr val="bg2"/>
              </a:solidFill>
            </a:endParaRPr>
          </a:p>
        </p:txBody>
      </p:sp>
      <p:sp>
        <p:nvSpPr>
          <p:cNvPr id="8" name="TextBox 7"/>
          <p:cNvSpPr txBox="1"/>
          <p:nvPr/>
        </p:nvSpPr>
        <p:spPr>
          <a:xfrm rot="16200000">
            <a:off x="-145618" y="3298195"/>
            <a:ext cx="3506251" cy="261610"/>
          </a:xfrm>
          <a:prstGeom prst="rect">
            <a:avLst/>
          </a:prstGeom>
          <a:noFill/>
        </p:spPr>
        <p:txBody>
          <a:bodyPr wrap="square" rtlCol="0">
            <a:spAutoFit/>
          </a:bodyPr>
          <a:lstStyle/>
          <a:p>
            <a:r>
              <a:rPr lang="en-US" sz="1100" dirty="0" smtClean="0">
                <a:solidFill>
                  <a:schemeClr val="bg2"/>
                </a:solidFill>
              </a:rPr>
              <a:t>Ratio of Within to Between Variation</a:t>
            </a:r>
            <a:endParaRPr lang="en-US" sz="1100" dirty="0">
              <a:solidFill>
                <a:schemeClr val="bg2"/>
              </a:solidFill>
            </a:endParaRPr>
          </a:p>
        </p:txBody>
      </p:sp>
      <p:sp>
        <p:nvSpPr>
          <p:cNvPr id="9" name="Rectangle 36"/>
          <p:cNvSpPr>
            <a:spLocks noChangeArrowheads="1"/>
          </p:cNvSpPr>
          <p:nvPr/>
        </p:nvSpPr>
        <p:spPr bwMode="auto">
          <a:xfrm>
            <a:off x="696967" y="52662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10" name="Rectangle 5"/>
          <p:cNvSpPr txBox="1">
            <a:spLocks noChangeArrowheads="1"/>
          </p:cNvSpPr>
          <p:nvPr/>
        </p:nvSpPr>
        <p:spPr bwMode="auto">
          <a:xfrm>
            <a:off x="628307" y="60047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Segmenting the Market</a:t>
            </a:r>
            <a:endParaRPr lang="en-US" sz="1900" i="1" dirty="0">
              <a:solidFill>
                <a:schemeClr val="tx2"/>
              </a:solidFill>
            </a:endParaRPr>
          </a:p>
        </p:txBody>
      </p:sp>
      <p:sp>
        <p:nvSpPr>
          <p:cNvPr id="11" name="Title 1"/>
          <p:cNvSpPr>
            <a:spLocks noGrp="1"/>
          </p:cNvSpPr>
          <p:nvPr>
            <p:ph type="title"/>
          </p:nvPr>
        </p:nvSpPr>
        <p:spPr>
          <a:xfrm>
            <a:off x="296917" y="214312"/>
            <a:ext cx="8793162" cy="292388"/>
          </a:xfrm>
        </p:spPr>
        <p:txBody>
          <a:bodyPr/>
          <a:lstStyle/>
          <a:p>
            <a:r>
              <a:rPr lang="en-US" dirty="0" smtClean="0"/>
              <a:t>A CHOICE MODEL WITH INDIVIDUAL LEVEL COEFFICIENTS</a:t>
            </a:r>
            <a:endParaRPr lang="en-US" dirty="0"/>
          </a:p>
        </p:txBody>
      </p:sp>
    </p:spTree>
    <p:extLst>
      <p:ext uri="{BB962C8B-B14F-4D97-AF65-F5344CB8AC3E}">
        <p14:creationId xmlns:p14="http://schemas.microsoft.com/office/powerpoint/2010/main" val="1051455598"/>
      </p:ext>
    </p:extLst>
  </p:cSld>
  <p:clrMapOvr>
    <a:masterClrMapping/>
  </p:clrMapOvr>
  <p:transition>
    <p:zoom/>
    <p:sndAc>
      <p:end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60</a:t>
            </a:fld>
            <a:endParaRPr lang="en-US"/>
          </a:p>
        </p:txBody>
      </p:sp>
      <p:sp>
        <p:nvSpPr>
          <p:cNvPr id="6" name="Rectangle 36"/>
          <p:cNvSpPr>
            <a:spLocks noChangeArrowheads="1"/>
          </p:cNvSpPr>
          <p:nvPr/>
        </p:nvSpPr>
        <p:spPr bwMode="auto">
          <a:xfrm>
            <a:off x="476250" y="381856"/>
            <a:ext cx="7003996"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Segmenting the Market</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A CHOICE MODEL WITH INDIVIDUAL LEVEL COEFFICIENTS</a:t>
            </a:r>
            <a:endParaRPr lang="en-US" dirty="0"/>
          </a:p>
        </p:txBody>
      </p:sp>
      <p:pic>
        <p:nvPicPr>
          <p:cNvPr id="5" name="Picture 4"/>
          <p:cNvPicPr>
            <a:picLocks noChangeAspect="1"/>
          </p:cNvPicPr>
          <p:nvPr/>
        </p:nvPicPr>
        <p:blipFill>
          <a:blip r:embed="rId2"/>
          <a:stretch>
            <a:fillRect/>
          </a:stretch>
        </p:blipFill>
        <p:spPr>
          <a:xfrm>
            <a:off x="1900237" y="2500312"/>
            <a:ext cx="5343525" cy="1857375"/>
          </a:xfrm>
          <a:prstGeom prst="rect">
            <a:avLst/>
          </a:prstGeom>
        </p:spPr>
      </p:pic>
    </p:spTree>
    <p:extLst>
      <p:ext uri="{BB962C8B-B14F-4D97-AF65-F5344CB8AC3E}">
        <p14:creationId xmlns:p14="http://schemas.microsoft.com/office/powerpoint/2010/main" val="1226046232"/>
      </p:ext>
    </p:extLst>
  </p:cSld>
  <p:clrMapOvr>
    <a:masterClrMapping/>
  </p:clrMapOvr>
  <p:transition>
    <p:zoom/>
    <p:sndAc>
      <p:end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61</a:t>
            </a:fld>
            <a:endParaRPr lang="en-US"/>
          </a:p>
        </p:txBody>
      </p:sp>
      <p:sp>
        <p:nvSpPr>
          <p:cNvPr id="5" name="Rectangle 4"/>
          <p:cNvSpPr>
            <a:spLocks noGrp="1" noChangeArrowheads="1"/>
          </p:cNvSpPr>
          <p:nvPr>
            <p:ph type="title"/>
          </p:nvPr>
        </p:nvSpPr>
        <p:spPr bwMode="gray">
          <a:xfrm>
            <a:off x="122238" y="34204"/>
            <a:ext cx="8793162" cy="292388"/>
          </a:xfrm>
        </p:spPr>
        <p:txBody>
          <a:bodyPr/>
          <a:lstStyle/>
          <a:p>
            <a:pPr eaLnBrk="1" hangingPunct="1"/>
            <a:r>
              <a:rPr lang="en-US" dirty="0" smtClean="0"/>
              <a:t>MARKETING ANALYTICS</a:t>
            </a:r>
          </a:p>
        </p:txBody>
      </p:sp>
      <p:sp>
        <p:nvSpPr>
          <p:cNvPr id="6" name="Rectangle 36"/>
          <p:cNvSpPr>
            <a:spLocks noChangeArrowheads="1"/>
          </p:cNvSpPr>
          <p:nvPr/>
        </p:nvSpPr>
        <p:spPr bwMode="auto">
          <a:xfrm>
            <a:off x="836176" y="528326"/>
            <a:ext cx="7299971"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r>
              <a:rPr lang="en-US" i="1" dirty="0" smtClean="0">
                <a:solidFill>
                  <a:schemeClr val="tx2"/>
                </a:solidFill>
              </a:rPr>
              <a:t>Key Concepts for Class Exercise</a:t>
            </a:r>
            <a:endParaRPr lang="en-US" i="1" dirty="0">
              <a:solidFill>
                <a:schemeClr val="tx2"/>
              </a:solidFill>
            </a:endParaRPr>
          </a:p>
        </p:txBody>
      </p:sp>
      <p:sp>
        <p:nvSpPr>
          <p:cNvPr id="7" name="TextBox 6"/>
          <p:cNvSpPr txBox="1"/>
          <p:nvPr/>
        </p:nvSpPr>
        <p:spPr>
          <a:xfrm>
            <a:off x="836176" y="1296649"/>
            <a:ext cx="7299971" cy="3170099"/>
          </a:xfrm>
          <a:prstGeom prst="rect">
            <a:avLst/>
          </a:prstGeom>
          <a:solidFill>
            <a:schemeClr val="bg1">
              <a:lumMod val="85000"/>
            </a:schemeClr>
          </a:solidFill>
        </p:spPr>
        <p:txBody>
          <a:bodyPr wrap="square" rtlCol="0">
            <a:spAutoFit/>
          </a:bodyPr>
          <a:lstStyle/>
          <a:p>
            <a:pPr marL="342900" indent="-342900" algn="l">
              <a:buFont typeface="Wingdings" panose="05000000000000000000" pitchFamily="2" charset="2"/>
              <a:buChar char="Ø"/>
            </a:pPr>
            <a:r>
              <a:rPr lang="en-US" dirty="0" smtClean="0">
                <a:solidFill>
                  <a:schemeClr val="tx2"/>
                </a:solidFill>
              </a:rPr>
              <a:t>We can segment consumers on the basis of their preferences</a:t>
            </a:r>
          </a:p>
          <a:p>
            <a:pPr marL="800100" lvl="1" indent="-342900" algn="l">
              <a:buFont typeface="Wingdings" panose="05000000000000000000" pitchFamily="2" charset="2"/>
              <a:buChar char="Ø"/>
            </a:pPr>
            <a:r>
              <a:rPr lang="en-US" dirty="0" smtClean="0">
                <a:solidFill>
                  <a:schemeClr val="tx2"/>
                </a:solidFill>
              </a:rPr>
              <a:t>Stated Preferences</a:t>
            </a:r>
          </a:p>
          <a:p>
            <a:pPr marL="800100" lvl="1" indent="-342900" algn="l">
              <a:buFont typeface="Wingdings" panose="05000000000000000000" pitchFamily="2" charset="2"/>
              <a:buChar char="Ø"/>
            </a:pPr>
            <a:r>
              <a:rPr lang="en-US" dirty="0" smtClean="0">
                <a:solidFill>
                  <a:schemeClr val="tx2"/>
                </a:solidFill>
              </a:rPr>
              <a:t>Revealed Preferences</a:t>
            </a:r>
          </a:p>
          <a:p>
            <a:pPr marL="342900" indent="-342900" algn="l">
              <a:buFont typeface="Wingdings" panose="05000000000000000000" pitchFamily="2" charset="2"/>
              <a:buChar char="Ø"/>
            </a:pPr>
            <a:r>
              <a:rPr lang="en-US" smtClean="0">
                <a:solidFill>
                  <a:schemeClr val="tx2"/>
                </a:solidFill>
              </a:rPr>
              <a:t>Individual </a:t>
            </a:r>
            <a:r>
              <a:rPr lang="en-US" dirty="0" smtClean="0">
                <a:solidFill>
                  <a:schemeClr val="tx2"/>
                </a:solidFill>
              </a:rPr>
              <a:t>level data tells us about differences across customers</a:t>
            </a:r>
          </a:p>
          <a:p>
            <a:pPr marL="342900" indent="-342900" algn="l">
              <a:buFont typeface="Wingdings" panose="05000000000000000000" pitchFamily="2" charset="2"/>
              <a:buChar char="Ø"/>
            </a:pPr>
            <a:r>
              <a:rPr lang="en-US" dirty="0" smtClean="0">
                <a:solidFill>
                  <a:schemeClr val="tx2"/>
                </a:solidFill>
              </a:rPr>
              <a:t>Aggregate analysis gives us more statistical reliability, but at the cost of treating all units (i.e., customers or stores) the same</a:t>
            </a:r>
          </a:p>
          <a:p>
            <a:pPr marL="342900" indent="-342900" algn="l">
              <a:buFont typeface="Wingdings" panose="05000000000000000000" pitchFamily="2" charset="2"/>
              <a:buChar char="Ø"/>
            </a:pPr>
            <a:r>
              <a:rPr lang="en-US" dirty="0" smtClean="0">
                <a:solidFill>
                  <a:schemeClr val="tx2"/>
                </a:solidFill>
              </a:rPr>
              <a:t>HB analysis is a tool to combine both sets of information</a:t>
            </a:r>
          </a:p>
          <a:p>
            <a:pPr marL="800100" lvl="1" indent="-342900" algn="l">
              <a:buFont typeface="Wingdings" panose="05000000000000000000" pitchFamily="2" charset="2"/>
              <a:buChar char="Ø"/>
            </a:pPr>
            <a:r>
              <a:rPr lang="en-US" dirty="0" smtClean="0">
                <a:solidFill>
                  <a:schemeClr val="tx2"/>
                </a:solidFill>
              </a:rPr>
              <a:t>Unit level information (the individual data)</a:t>
            </a:r>
          </a:p>
          <a:p>
            <a:pPr marL="800100" lvl="1" indent="-342900" algn="l">
              <a:buFont typeface="Wingdings" panose="05000000000000000000" pitchFamily="2" charset="2"/>
              <a:buChar char="Ø"/>
            </a:pPr>
            <a:r>
              <a:rPr lang="en-US" dirty="0" smtClean="0">
                <a:solidFill>
                  <a:schemeClr val="tx2"/>
                </a:solidFill>
              </a:rPr>
              <a:t>Information about all units (the prior)</a:t>
            </a:r>
            <a:endParaRPr lang="en-US" dirty="0">
              <a:solidFill>
                <a:schemeClr val="tx2"/>
              </a:solidFill>
            </a:endParaRPr>
          </a:p>
        </p:txBody>
      </p:sp>
    </p:spTree>
    <p:extLst>
      <p:ext uri="{BB962C8B-B14F-4D97-AF65-F5344CB8AC3E}">
        <p14:creationId xmlns:p14="http://schemas.microsoft.com/office/powerpoint/2010/main" val="716528985"/>
      </p:ext>
    </p:extLst>
  </p:cSld>
  <p:clrMapOvr>
    <a:masterClrMapping/>
  </p:clrMapOvr>
  <p:transition>
    <p:zoom/>
    <p:sndAc>
      <p:end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62</a:t>
            </a:fld>
            <a:endParaRPr lang="en-US"/>
          </a:p>
        </p:txBody>
      </p:sp>
      <p:pic>
        <p:nvPicPr>
          <p:cNvPr id="6" name="Picture 5"/>
          <p:cNvPicPr>
            <a:picLocks noChangeAspect="1"/>
          </p:cNvPicPr>
          <p:nvPr/>
        </p:nvPicPr>
        <p:blipFill rotWithShape="1">
          <a:blip r:embed="rId2"/>
          <a:srcRect l="-684" t="-4855" r="54744" b="4855"/>
          <a:stretch/>
        </p:blipFill>
        <p:spPr>
          <a:xfrm>
            <a:off x="989705" y="-325979"/>
            <a:ext cx="7057016" cy="8641080"/>
          </a:xfrm>
          <a:prstGeom prst="rect">
            <a:avLst/>
          </a:prstGeom>
        </p:spPr>
      </p:pic>
    </p:spTree>
    <p:extLst>
      <p:ext uri="{BB962C8B-B14F-4D97-AF65-F5344CB8AC3E}">
        <p14:creationId xmlns:p14="http://schemas.microsoft.com/office/powerpoint/2010/main" val="2555015005"/>
      </p:ext>
    </p:extLst>
  </p:cSld>
  <p:clrMapOvr>
    <a:masterClrMapping/>
  </p:clrMapOvr>
  <p:transition>
    <p:zoom/>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a:t>
            </a:fld>
            <a:endParaRPr lang="en-US"/>
          </a:p>
        </p:txBody>
      </p:sp>
      <p:sp>
        <p:nvSpPr>
          <p:cNvPr id="5" name="Title 1"/>
          <p:cNvSpPr>
            <a:spLocks noGrp="1"/>
          </p:cNvSpPr>
          <p:nvPr>
            <p:ph type="title"/>
          </p:nvPr>
        </p:nvSpPr>
        <p:spPr>
          <a:xfrm>
            <a:off x="76200" y="6349"/>
            <a:ext cx="8793162" cy="292388"/>
          </a:xfrm>
        </p:spPr>
        <p:txBody>
          <a:bodyPr/>
          <a:lstStyle/>
          <a:p>
            <a:r>
              <a:rPr lang="en-US" dirty="0" smtClean="0"/>
              <a:t>CONJOINT ANALYSIS</a:t>
            </a:r>
            <a:endParaRPr lang="en-US" dirty="0"/>
          </a:p>
        </p:txBody>
      </p:sp>
      <p:sp>
        <p:nvSpPr>
          <p:cNvPr id="6" name="Rectangle 36"/>
          <p:cNvSpPr>
            <a:spLocks noChangeArrowheads="1"/>
          </p:cNvSpPr>
          <p:nvPr/>
        </p:nvSpPr>
        <p:spPr bwMode="auto">
          <a:xfrm>
            <a:off x="476250" y="342560"/>
            <a:ext cx="7132864"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516841" y="394948"/>
            <a:ext cx="7114041"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Data for Model Estimation:  Example for Respondent 4</a:t>
            </a:r>
            <a:endParaRPr lang="en-US" sz="1900" i="1" dirty="0">
              <a:solidFill>
                <a:schemeClr val="tx2"/>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23639889"/>
              </p:ext>
            </p:extLst>
          </p:nvPr>
        </p:nvGraphicFramePr>
        <p:xfrm>
          <a:off x="1790700" y="4465638"/>
          <a:ext cx="5241925" cy="1833562"/>
        </p:xfrm>
        <a:graphic>
          <a:graphicData uri="http://schemas.openxmlformats.org/presentationml/2006/ole">
            <mc:AlternateContent xmlns:mc="http://schemas.openxmlformats.org/markup-compatibility/2006">
              <mc:Choice xmlns:v="urn:schemas-microsoft-com:vml" Requires="v">
                <p:oleObj spid="_x0000_s28841" name="Equation" r:id="rId3" imgW="2616120" imgH="914400" progId="Equation.DSMT4">
                  <p:embed/>
                </p:oleObj>
              </mc:Choice>
              <mc:Fallback>
                <p:oleObj name="Equation" r:id="rId3" imgW="2616120" imgH="914400" progId="Equation.DSMT4">
                  <p:embed/>
                  <p:pic>
                    <p:nvPicPr>
                      <p:cNvPr id="0" name=""/>
                      <p:cNvPicPr/>
                      <p:nvPr/>
                    </p:nvPicPr>
                    <p:blipFill>
                      <a:blip r:embed="rId4"/>
                      <a:stretch>
                        <a:fillRect/>
                      </a:stretch>
                    </p:blipFill>
                    <p:spPr>
                      <a:xfrm>
                        <a:off x="1790700" y="4465638"/>
                        <a:ext cx="5241925" cy="1833562"/>
                      </a:xfrm>
                      <a:prstGeom prst="rect">
                        <a:avLst/>
                      </a:prstGeom>
                    </p:spPr>
                  </p:pic>
                </p:oleObj>
              </mc:Fallback>
            </mc:AlternateContent>
          </a:graphicData>
        </a:graphic>
      </p:graphicFrame>
      <p:sp>
        <p:nvSpPr>
          <p:cNvPr id="9" name="Arc 8"/>
          <p:cNvSpPr/>
          <p:nvPr/>
        </p:nvSpPr>
        <p:spPr bwMode="auto">
          <a:xfrm>
            <a:off x="1817914" y="4713515"/>
            <a:ext cx="914400" cy="914400"/>
          </a:xfrm>
          <a:prstGeom prst="arc">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13" name="Straight Arrow Connector 12"/>
          <p:cNvCxnSpPr/>
          <p:nvPr/>
        </p:nvCxnSpPr>
        <p:spPr bwMode="auto">
          <a:xfrm>
            <a:off x="4898571" y="4324352"/>
            <a:ext cx="914400" cy="914400"/>
          </a:xfrm>
          <a:prstGeom prst="straightConnector1">
            <a:avLst/>
          </a:prstGeom>
          <a:noFill/>
          <a:ln w="9525" cap="flat" cmpd="sng" algn="ctr">
            <a:noFill/>
            <a:prstDash val="solid"/>
            <a:round/>
            <a:headEnd type="none" w="med" len="med"/>
            <a:tailEnd type="arrow"/>
          </a:ln>
          <a:effectLst/>
        </p:spPr>
      </p:cxnSp>
      <p:sp>
        <p:nvSpPr>
          <p:cNvPr id="12" name="TextBox 11"/>
          <p:cNvSpPr txBox="1"/>
          <p:nvPr/>
        </p:nvSpPr>
        <p:spPr>
          <a:xfrm>
            <a:off x="942296" y="6390144"/>
            <a:ext cx="6884533" cy="338554"/>
          </a:xfrm>
          <a:prstGeom prst="rect">
            <a:avLst/>
          </a:prstGeom>
          <a:solidFill>
            <a:schemeClr val="accent3">
              <a:lumMod val="85000"/>
            </a:schemeClr>
          </a:solidFill>
        </p:spPr>
        <p:txBody>
          <a:bodyPr wrap="square" rtlCol="0">
            <a:spAutoFit/>
          </a:bodyPr>
          <a:lstStyle/>
          <a:p>
            <a:r>
              <a:rPr lang="en-US" dirty="0" smtClean="0">
                <a:solidFill>
                  <a:schemeClr val="tx2"/>
                </a:solidFill>
              </a:rPr>
              <a:t>We can use OLS regression analysis to estimate the beta coefficients</a:t>
            </a:r>
            <a:endParaRPr lang="en-US" dirty="0">
              <a:solidFill>
                <a:schemeClr val="tx2"/>
              </a:solidFill>
            </a:endParaRPr>
          </a:p>
        </p:txBody>
      </p:sp>
      <p:pic>
        <p:nvPicPr>
          <p:cNvPr id="18" name="Picture 17"/>
          <p:cNvPicPr>
            <a:picLocks noChangeAspect="1"/>
          </p:cNvPicPr>
          <p:nvPr/>
        </p:nvPicPr>
        <p:blipFill>
          <a:blip r:embed="rId5"/>
          <a:stretch>
            <a:fillRect/>
          </a:stretch>
        </p:blipFill>
        <p:spPr>
          <a:xfrm>
            <a:off x="516841" y="874827"/>
            <a:ext cx="8083531" cy="3587041"/>
          </a:xfrm>
          <a:prstGeom prst="rect">
            <a:avLst/>
          </a:prstGeom>
        </p:spPr>
      </p:pic>
    </p:spTree>
    <p:extLst>
      <p:ext uri="{BB962C8B-B14F-4D97-AF65-F5344CB8AC3E}">
        <p14:creationId xmlns:p14="http://schemas.microsoft.com/office/powerpoint/2010/main" val="272084850"/>
      </p:ext>
    </p:extLst>
  </p:cSld>
  <p:clrMapOvr>
    <a:masterClrMapping/>
  </p:clrMapOvr>
  <p:transition>
    <p:zoom/>
    <p:sndAc>
      <p:end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7</a:t>
            </a:fld>
            <a:endParaRPr lang="en-US"/>
          </a:p>
        </p:txBody>
      </p:sp>
      <p:pic>
        <p:nvPicPr>
          <p:cNvPr id="7" name="Picture 6"/>
          <p:cNvPicPr>
            <a:picLocks noChangeAspect="1"/>
          </p:cNvPicPr>
          <p:nvPr/>
        </p:nvPicPr>
        <p:blipFill>
          <a:blip r:embed="rId2"/>
          <a:stretch>
            <a:fillRect/>
          </a:stretch>
        </p:blipFill>
        <p:spPr>
          <a:xfrm>
            <a:off x="476250" y="4685522"/>
            <a:ext cx="5689943" cy="2049447"/>
          </a:xfrm>
          <a:prstGeom prst="rect">
            <a:avLst/>
          </a:prstGeom>
        </p:spPr>
      </p:pic>
      <p:sp>
        <p:nvSpPr>
          <p:cNvPr id="8"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636588" y="434244"/>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Let’s Look at Our Data:  Respondent #4</a:t>
            </a:r>
            <a:endParaRPr lang="en-US" sz="1900" i="1" dirty="0">
              <a:solidFill>
                <a:schemeClr val="tx2"/>
              </a:solidFill>
            </a:endParaRPr>
          </a:p>
        </p:txBody>
      </p:sp>
      <p:sp>
        <p:nvSpPr>
          <p:cNvPr id="10"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13" name="Picture 12"/>
          <p:cNvPicPr>
            <a:picLocks noChangeAspect="1"/>
          </p:cNvPicPr>
          <p:nvPr/>
        </p:nvPicPr>
        <p:blipFill rotWithShape="1">
          <a:blip r:embed="rId3"/>
          <a:srcRect l="19849" t="57918" r="34016" b="6879"/>
          <a:stretch/>
        </p:blipFill>
        <p:spPr>
          <a:xfrm>
            <a:off x="1719943" y="1679894"/>
            <a:ext cx="4921675" cy="2112433"/>
          </a:xfrm>
          <a:prstGeom prst="rect">
            <a:avLst/>
          </a:prstGeom>
        </p:spPr>
      </p:pic>
      <p:sp>
        <p:nvSpPr>
          <p:cNvPr id="3" name="TextBox 2"/>
          <p:cNvSpPr txBox="1"/>
          <p:nvPr/>
        </p:nvSpPr>
        <p:spPr>
          <a:xfrm>
            <a:off x="488468" y="1085848"/>
            <a:ext cx="6763232"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a:solidFill>
                  <a:schemeClr val="tx2"/>
                </a:solidFill>
              </a:rPr>
              <a:t>T</a:t>
            </a:r>
            <a:r>
              <a:rPr lang="en-US" dirty="0" smtClean="0">
                <a:solidFill>
                  <a:schemeClr val="tx2"/>
                </a:solidFill>
              </a:rPr>
              <a:t>he y data across individuals and tasks</a:t>
            </a:r>
            <a:endParaRPr lang="en-US" dirty="0">
              <a:solidFill>
                <a:schemeClr val="tx2"/>
              </a:solidFill>
            </a:endParaRPr>
          </a:p>
        </p:txBody>
      </p:sp>
      <p:sp>
        <p:nvSpPr>
          <p:cNvPr id="14" name="TextBox 13"/>
          <p:cNvSpPr txBox="1"/>
          <p:nvPr/>
        </p:nvSpPr>
        <p:spPr>
          <a:xfrm>
            <a:off x="476250" y="3987752"/>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 matrix of betas from person-by-person OLS regression</a:t>
            </a:r>
            <a:endParaRPr lang="en-US" dirty="0">
              <a:solidFill>
                <a:schemeClr val="tx2"/>
              </a:solidFill>
            </a:endParaRPr>
          </a:p>
        </p:txBody>
      </p:sp>
      <p:sp>
        <p:nvSpPr>
          <p:cNvPr id="5" name="Oval 4"/>
          <p:cNvSpPr/>
          <p:nvPr/>
        </p:nvSpPr>
        <p:spPr bwMode="auto">
          <a:xfrm>
            <a:off x="3004457" y="1679894"/>
            <a:ext cx="587829" cy="1923277"/>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3113314" y="5007995"/>
            <a:ext cx="587829" cy="1923277"/>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83853351"/>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8</a:t>
            </a:fld>
            <a:endParaRPr lang="en-US"/>
          </a:p>
        </p:txBody>
      </p:sp>
      <p:pic>
        <p:nvPicPr>
          <p:cNvPr id="7" name="Picture 6"/>
          <p:cNvPicPr>
            <a:picLocks noChangeAspect="1"/>
          </p:cNvPicPr>
          <p:nvPr/>
        </p:nvPicPr>
        <p:blipFill>
          <a:blip r:embed="rId2"/>
          <a:stretch>
            <a:fillRect/>
          </a:stretch>
        </p:blipFill>
        <p:spPr>
          <a:xfrm>
            <a:off x="476250" y="4685522"/>
            <a:ext cx="5689943" cy="2049447"/>
          </a:xfrm>
          <a:prstGeom prst="rect">
            <a:avLst/>
          </a:prstGeom>
        </p:spPr>
      </p:pic>
      <p:sp>
        <p:nvSpPr>
          <p:cNvPr id="8"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9" name="Rectangle 5"/>
          <p:cNvSpPr txBox="1">
            <a:spLocks noChangeArrowheads="1"/>
          </p:cNvSpPr>
          <p:nvPr/>
        </p:nvSpPr>
        <p:spPr bwMode="auto">
          <a:xfrm>
            <a:off x="636588" y="434244"/>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Let’s Look at Our Data:  Respondent #6</a:t>
            </a:r>
            <a:endParaRPr lang="en-US" sz="1900" i="1" dirty="0">
              <a:solidFill>
                <a:schemeClr val="tx2"/>
              </a:solidFill>
            </a:endParaRPr>
          </a:p>
        </p:txBody>
      </p:sp>
      <p:sp>
        <p:nvSpPr>
          <p:cNvPr id="10"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13" name="Picture 12"/>
          <p:cNvPicPr>
            <a:picLocks noChangeAspect="1"/>
          </p:cNvPicPr>
          <p:nvPr/>
        </p:nvPicPr>
        <p:blipFill rotWithShape="1">
          <a:blip r:embed="rId3"/>
          <a:srcRect l="19849" t="57918" r="34016" b="6879"/>
          <a:stretch/>
        </p:blipFill>
        <p:spPr>
          <a:xfrm>
            <a:off x="1676400" y="1679894"/>
            <a:ext cx="4921675" cy="2112433"/>
          </a:xfrm>
          <a:prstGeom prst="rect">
            <a:avLst/>
          </a:prstGeom>
        </p:spPr>
      </p:pic>
      <p:sp>
        <p:nvSpPr>
          <p:cNvPr id="3" name="TextBox 2"/>
          <p:cNvSpPr txBox="1"/>
          <p:nvPr/>
        </p:nvSpPr>
        <p:spPr>
          <a:xfrm>
            <a:off x="488468" y="1085848"/>
            <a:ext cx="6763232"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a:solidFill>
                  <a:schemeClr val="tx2"/>
                </a:solidFill>
              </a:rPr>
              <a:t>T</a:t>
            </a:r>
            <a:r>
              <a:rPr lang="en-US" dirty="0" smtClean="0">
                <a:solidFill>
                  <a:schemeClr val="tx2"/>
                </a:solidFill>
              </a:rPr>
              <a:t>he y data across individuals and tasks</a:t>
            </a:r>
            <a:endParaRPr lang="en-US" dirty="0">
              <a:solidFill>
                <a:schemeClr val="tx2"/>
              </a:solidFill>
            </a:endParaRPr>
          </a:p>
        </p:txBody>
      </p:sp>
      <p:sp>
        <p:nvSpPr>
          <p:cNvPr id="14" name="TextBox 13"/>
          <p:cNvSpPr txBox="1"/>
          <p:nvPr/>
        </p:nvSpPr>
        <p:spPr>
          <a:xfrm>
            <a:off x="476250" y="3987752"/>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 matrix of betas from person-by-person OLS regression</a:t>
            </a:r>
            <a:endParaRPr lang="en-US" dirty="0">
              <a:solidFill>
                <a:schemeClr val="tx2"/>
              </a:solidFill>
            </a:endParaRPr>
          </a:p>
        </p:txBody>
      </p:sp>
      <p:sp>
        <p:nvSpPr>
          <p:cNvPr id="12" name="Oval 11"/>
          <p:cNvSpPr/>
          <p:nvPr/>
        </p:nvSpPr>
        <p:spPr bwMode="auto">
          <a:xfrm>
            <a:off x="3853545" y="1679894"/>
            <a:ext cx="587829" cy="1923277"/>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3962402" y="5007995"/>
            <a:ext cx="587829" cy="1923277"/>
          </a:xfrm>
          <a:prstGeom prst="ellipse">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61164867"/>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ags/tag3.xml><?xml version="1.0" encoding="utf-8"?>
<p:tagLst xmlns:a="http://schemas.openxmlformats.org/drawingml/2006/main" xmlns:r="http://schemas.openxmlformats.org/officeDocument/2006/relationships" xmlns:p="http://schemas.openxmlformats.org/presentationml/2006/main">
  <p:tag name="TIMING" val="|91.4"/>
</p:tagLst>
</file>

<file path=ppt/tags/tag4.xml><?xml version="1.0" encoding="utf-8"?>
<p:tagLst xmlns:a="http://schemas.openxmlformats.org/drawingml/2006/main" xmlns:r="http://schemas.openxmlformats.org/officeDocument/2006/relationships" xmlns:p="http://schemas.openxmlformats.org/presentationml/2006/main">
  <p:tag name="TIMING" val="|91.4"/>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59265</TotalTime>
  <Words>1866</Words>
  <Application>Microsoft Office PowerPoint</Application>
  <PresentationFormat>Letter Paper (8.5x11 in)</PresentationFormat>
  <Paragraphs>332</Paragraphs>
  <Slides>63</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4</vt:i4>
      </vt:variant>
      <vt:variant>
        <vt:lpstr>Slide Titles</vt:lpstr>
      </vt:variant>
      <vt:variant>
        <vt:i4>63</vt:i4>
      </vt:variant>
    </vt:vector>
  </HeadingPairs>
  <TitlesOfParts>
    <vt:vector size="71" baseType="lpstr">
      <vt:lpstr>Arial</vt:lpstr>
      <vt:lpstr>Times New Roman</vt:lpstr>
      <vt:lpstr>Wingdings</vt:lpstr>
      <vt:lpstr>Blank Presentation</vt:lpstr>
      <vt:lpstr>Equation</vt:lpstr>
      <vt:lpstr>MathType 7.0 Equation</vt:lpstr>
      <vt:lpstr>Document</vt:lpstr>
      <vt:lpstr>Worksheet</vt:lpstr>
      <vt:lpstr>PowerPoint Presentation</vt:lpstr>
      <vt:lpstr>SEGMENTATION</vt:lpstr>
      <vt:lpstr>SEGMENTATION</vt:lpstr>
      <vt:lpstr>SEGMENTATION</vt:lpstr>
      <vt:lpstr>SEGMENTATION</vt:lpstr>
      <vt:lpstr>CONJOINT ANALYSIS</vt:lpstr>
      <vt:lpstr>CONJOINT ANALYSIS</vt:lpstr>
      <vt:lpstr>CONJOINT ANALYSIS</vt:lpstr>
      <vt:lpstr>CONJOINT ANALYSIS</vt:lpstr>
      <vt:lpstr>CONJOINT ANALYSIS</vt:lpstr>
      <vt:lpstr>PowerPoint Presentation</vt:lpstr>
      <vt:lpstr>PowerPoint Presentation</vt:lpstr>
      <vt:lpstr>CONJOINT ANALYSIS</vt:lpstr>
      <vt:lpstr>CONJOINT ANALYSIS</vt:lpstr>
      <vt:lpstr>CONJOINT ANALYSIS</vt:lpstr>
      <vt:lpstr>CONJOINT ANALYSIS</vt:lpstr>
      <vt:lpstr>PowerPoint Presentation</vt:lpstr>
      <vt:lpstr>CONJOINT ANALYSIS</vt:lpstr>
      <vt:lpstr>PowerPoint Presentation</vt:lpstr>
      <vt:lpstr>CONJOINT ANALYSIS</vt:lpstr>
      <vt:lpstr>CONJOINT ANALYSIS</vt:lpstr>
      <vt:lpstr>CONJOINT ANALYSIS</vt:lpstr>
      <vt:lpstr>CONJOINT ANALYSIS</vt:lpstr>
      <vt:lpstr>CONJOINT ANALYSIS</vt:lpstr>
      <vt:lpstr>CONJOINT ANALYSIS</vt:lpstr>
      <vt:lpstr>CONJOINT ANALYSIS</vt:lpstr>
      <vt:lpstr>CONJOINT ANALYSIS</vt:lpstr>
      <vt:lpstr>CONJOINT ANALYSIS</vt:lpstr>
      <vt:lpstr>A RESPONSE MODEL WITH INDIVIDUAL LEVEL COEFFICIENTS</vt:lpstr>
      <vt:lpstr>A RESPONSE MODEL WITH INDIVIDUAL LEVEL COEFFICIENTS</vt:lpstr>
      <vt:lpstr>A RESPONSE MODEL WITH INDIVIDUAL LEVEL COEFFICIENTS</vt:lpstr>
      <vt:lpstr>A RESPONSE MODEL WITH INDIVIDUAL LEVEL COEFFICIENTS</vt:lpstr>
      <vt:lpstr>A RESPONSE MODEL WITH INDIVIDUAL LEVEL COEFFICIENTS</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CHOICE BASED CONJOINT DATA</vt:lpstr>
      <vt:lpstr>CHOICE BASED CONJOINT DATA</vt:lpstr>
      <vt:lpstr>CHOICE BASED CONJOINT DATA</vt:lpstr>
      <vt:lpstr>CHOICE BASED CONJOINT DATA</vt:lpstr>
      <vt:lpstr>CONSUMER PREFERENCES FOR FRESH FISH</vt:lpstr>
      <vt:lpstr>USING THE MODEL</vt:lpstr>
      <vt:lpstr>USING THE MODEL</vt:lpstr>
      <vt:lpstr>USING THE MODEL</vt:lpstr>
      <vt:lpstr>USING THE MODEL</vt:lpstr>
      <vt:lpstr>USING THE MODEL</vt:lpstr>
      <vt:lpstr>USING THE MODEL</vt:lpstr>
      <vt:lpstr>A HIERARCHICAL MODEL OF CHOICE</vt:lpstr>
      <vt:lpstr>A CHOICE MODEL WITH INDIVIDUAL LEVEL COEFFICIENTS</vt:lpstr>
      <vt:lpstr>A CHOICE MODEL WITH INDIVIDUAL LEVEL COEFFICIENTS</vt:lpstr>
      <vt:lpstr>A CHOICE MODEL WITH INDIVIDUAL LEVEL COEFFICIENTS</vt:lpstr>
      <vt:lpstr>A CHOICE MODEL WITH INDIVIDUAL LEVEL COEFFICIENTS</vt:lpstr>
      <vt:lpstr>A CHOICE MODEL WITH INDIVIDUAL LEVEL COEFFICIENTS</vt:lpstr>
      <vt:lpstr>A CHOICE MODEL WITH INDIVIDUAL LEVEL COEFFICIENTS</vt:lpstr>
      <vt:lpstr>A CHOICE MODEL WITH INDIVIDUAL LEVEL COEFFICIENTS</vt:lpstr>
      <vt:lpstr>A CHOICE MODEL WITH INDIVIDUAL LEVEL COEFFICIENTS</vt:lpstr>
      <vt:lpstr>MARKETING ANALYTICS</vt:lpstr>
      <vt:lpstr>PowerPoint Presentation</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2777</cp:revision>
  <cp:lastPrinted>2003-03-12T22:20:00Z</cp:lastPrinted>
  <dcterms:created xsi:type="dcterms:W3CDTF">2001-05-16T12:53:39Z</dcterms:created>
  <dcterms:modified xsi:type="dcterms:W3CDTF">2022-09-20T14:48:33Z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